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1"/>
  </p:notesMasterIdLst>
  <p:sldIdLst>
    <p:sldId id="2147483620" r:id="rId5"/>
    <p:sldId id="2147482404" r:id="rId6"/>
    <p:sldId id="2147482405" r:id="rId7"/>
    <p:sldId id="2147482406" r:id="rId8"/>
    <p:sldId id="2147482407" r:id="rId9"/>
    <p:sldId id="2147482418" r:id="rId10"/>
  </p:sldIdLst>
  <p:sldSz cx="12192000" cy="6858000"/>
  <p:notesSz cx="7162800" cy="9448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" id="{8B70CC0B-ACF8-45DA-AF34-10A4D15B2DF9}">
          <p14:sldIdLst>
            <p14:sldId id="2147483620"/>
            <p14:sldId id="2147482404"/>
            <p14:sldId id="2147482405"/>
            <p14:sldId id="2147482406"/>
            <p14:sldId id="2147482407"/>
            <p14:sldId id="21474824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3E48736-B91B-0520-127B-9B8D0F186F05}" name="Ronald Chang" initials="RC" userId="S::rochang@microsoft.com::09fc5e24-7059-4fd7-af7f-bf60a99939a3" providerId="AD"/>
  <p188:author id="{61598E42-5CC2-7E14-4EF1-190D1812DF88}" name="Yasna Goldshmidt" initials="YG" userId="S::yagoldsh@microsoft.com::cb7ee9e0-dbca-40df-85f3-dfed4db23f5c" providerId="AD"/>
  <p188:author id="{A4472454-0112-0824-B4A8-2AB93B215692}" name="Patrick Baumgartner" initials="PB" userId="S::patb@microsoft.com::56308d29-2ee6-4a8a-b6fa-6c13b5eb68a2" providerId="AD"/>
  <p188:author id="{9271A085-E6F9-9F37-04AA-144388665214}" name="Miquella de Boer" initials="MB" userId="S::mideboer@microsoft.com::c2c12552-f492-4235-a9bf-cc7777ec6545" providerId="AD"/>
  <p188:author id="{52D90AAC-296A-1BBD-5367-C112474401A1}" name="Michelle Abrahams" initials="MA" userId="S::miabrah@microsoft.com::bd33303a-9ccd-447e-a6c4-a9c787838b39" providerId="AD"/>
  <p188:author id="{E8A1D0E0-5541-CFEC-B22B-E15C2C1C47F7}" name="Jermey Evans (Unify Consulting LLC)" initials="JE" userId="S::v-jermevans@microsoft.com::1698b655-8f2e-487c-a7d1-c959a9b2742a" providerId="AD"/>
  <p188:author id="{DD7897F0-693B-0369-E978-7383F419C621}" name="Josh Caplan" initials="JC" userId="S::jocaplan@microsoft.com::92ffcae2-154d-4ead-92a6-243740e3ce3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8AB1"/>
    <a:srgbClr val="FCA390"/>
    <a:srgbClr val="B1B3DF"/>
    <a:srgbClr val="4BC5B3"/>
    <a:srgbClr val="091F2C"/>
    <a:srgbClr val="EEEBEE"/>
    <a:srgbClr val="FFFFFF"/>
    <a:srgbClr val="4BC6AF"/>
    <a:srgbClr val="8DE9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73658-AF36-4FAE-B033-F7BF9E027F9A}" v="252" dt="2025-04-08T18:26:16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19" autoAdjust="0"/>
    <p:restoredTop sz="90096" autoAdjust="0"/>
  </p:normalViewPr>
  <p:slideViewPr>
    <p:cSldViewPr snapToGrid="0">
      <p:cViewPr varScale="1">
        <p:scale>
          <a:sx n="70" d="100"/>
          <a:sy n="70" d="100"/>
        </p:scale>
        <p:origin x="37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7262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r">
              <a:defRPr sz="1200"/>
            </a:lvl1pPr>
          </a:lstStyle>
          <a:p>
            <a:fld id="{D22D406F-A020-4125-BFF1-5FB0BDDE76AB}" type="datetimeFigureOut">
              <a:rPr lang="en-US" smtClean="0"/>
              <a:t>4/8/2025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5" tIns="47457" rIns="94915" bIns="474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280" y="4547235"/>
            <a:ext cx="5730240" cy="3720465"/>
          </a:xfrm>
          <a:prstGeom prst="rect">
            <a:avLst/>
          </a:prstGeom>
        </p:spPr>
        <p:txBody>
          <a:bodyPr vert="horz" lIns="94915" tIns="47457" rIns="94915" bIns="4745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7262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r">
              <a:defRPr sz="1200"/>
            </a:lvl1pPr>
          </a:lstStyle>
          <a:p>
            <a:fld id="{0B2C756B-66C2-415F-B97A-654FDAA7A5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49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2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4A4EC1-C524-ED45-A185-10510AA0C8D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22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38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3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6222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905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973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0721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8337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0970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5980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31592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67520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7420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0A4DE-3678-BD30-361D-9AFEDDA9E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754596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4343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91613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9912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13474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84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3487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74402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5816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9464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9742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78508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4596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90150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50909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2377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92562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3866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3658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6637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06087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953269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38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0773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071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599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080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882286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628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sktop 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screen with a black background&#10;&#10;Description automatically generated">
            <a:extLst>
              <a:ext uri="{FF2B5EF4-FFF2-40B4-BE49-F238E27FC236}">
                <a16:creationId xmlns:a16="http://schemas.microsoft.com/office/drawing/2014/main" id="{1B734122-BEE1-29E0-F586-EFFB1DCFD8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2651" y="1222097"/>
            <a:ext cx="7772400" cy="5272365"/>
          </a:xfrm>
          <a:prstGeom prst="rect">
            <a:avLst/>
          </a:pr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5CFD0C7-08DE-79B6-78CB-093AAADB33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3725" y="1520825"/>
            <a:ext cx="7175500" cy="4032250"/>
          </a:xfrm>
          <a:prstGeom prst="rect">
            <a:avLst/>
          </a:prstGeom>
          <a:gradFill flip="none" rotWithShape="1">
            <a:gsLst>
              <a:gs pos="100000">
                <a:srgbClr val="286BD1"/>
              </a:gs>
              <a:gs pos="0">
                <a:srgbClr val="BA3FC4"/>
              </a:gs>
            </a:gsLst>
            <a:lin ang="5400000" scaled="1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2C3667-27FF-8112-BBCC-F336F9F8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BB2D9B-DA93-9E77-84C5-0C3CFD9905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63563" y="1447800"/>
            <a:ext cx="4178300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30E391-676A-646A-EE0C-6F59785EE986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Fabric Community Conference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034E4-E6BE-99A2-65A0-902AFE92AE6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356FBF-028C-F74E-A7B4-9B8ED246DD1B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028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pos="2987">
          <p15:clr>
            <a:srgbClr val="FBAE40"/>
          </p15:clr>
        </p15:guide>
        <p15:guide id="4" orient="horz" pos="127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93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97738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0333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302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6093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4920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075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63075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7489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7289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3298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4671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2171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2632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2113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6525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2602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57493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9881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0404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194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090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7729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6584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406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942244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8653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92602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18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5679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1843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7914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899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08429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506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510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0312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0648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47503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44256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2772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5380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8753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1326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2803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425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9680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72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31419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73697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F800DD-8F1F-3331-35FB-EEA18801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0C56A3-063A-B656-5130-DFB2E1C43D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3563" y="1447800"/>
            <a:ext cx="11064875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959BCF0-0006-8488-DE72-FADEA02D1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3563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7E18E04-D6A3-2A74-9E1C-B04007015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2851" y="6311900"/>
            <a:ext cx="2857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 dirty="0"/>
              <a:t>Microsoft Fabric Community Conference 2025</a:t>
            </a:r>
          </a:p>
        </p:txBody>
      </p:sp>
    </p:spTree>
    <p:extLst>
      <p:ext uri="{BB962C8B-B14F-4D97-AF65-F5344CB8AC3E}">
        <p14:creationId xmlns:p14="http://schemas.microsoft.com/office/powerpoint/2010/main" val="4029830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074B0-AAFB-81BD-F79C-37B9AF166E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19898FE-B3CF-AA4E-DCB8-CA4FF86721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039774"/>
            <a:ext cx="11018520" cy="430887"/>
          </a:xfrm>
        </p:spPr>
        <p:txBody>
          <a:bodyPr anchor="t"/>
          <a:lstStyle>
            <a:lvl1pPr marL="12700" indent="0" algn="l">
              <a:buNone/>
              <a:tabLst/>
              <a:defRPr sz="280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</a:defRPr>
            </a:lvl1pPr>
            <a:lvl2pPr marL="12700" indent="0" algn="ctr">
              <a:buNone/>
              <a:tabLst/>
              <a:defRPr sz="2800">
                <a:latin typeface="+mj-lt"/>
              </a:defRPr>
            </a:lvl2pPr>
            <a:lvl3pPr marL="12700" indent="0" algn="ctr">
              <a:buNone/>
              <a:tabLst/>
              <a:defRPr sz="2800">
                <a:latin typeface="+mj-lt"/>
              </a:defRPr>
            </a:lvl3pPr>
            <a:lvl4pPr marL="12700" indent="0" algn="ctr">
              <a:buNone/>
              <a:tabLst/>
              <a:defRPr sz="2800">
                <a:latin typeface="+mj-lt"/>
              </a:defRPr>
            </a:lvl4pPr>
            <a:lvl5pPr marL="12700" indent="0" algn="ctr">
              <a:buNone/>
              <a:tabLst/>
              <a:defRPr sz="28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8879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/ Large Statem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5751A0-DF29-056E-594D-6E016C137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025" t="15512" r="-4132" b="4381"/>
          <a:stretch/>
        </p:blipFill>
        <p:spPr>
          <a:xfrm>
            <a:off x="0" y="2505970"/>
            <a:ext cx="3871913" cy="435203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161AB2F-44E5-E6DF-0983-D3EBD1F0DE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80" y="503396"/>
            <a:ext cx="3649980" cy="944404"/>
          </a:xfrm>
        </p:spPr>
        <p:txBody>
          <a:bodyPr/>
          <a:lstStyle/>
          <a:p>
            <a:r>
              <a:rPr lang="en-US"/>
              <a:t>Page title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B6A085E4-DB82-1DA8-55A5-C46C84AEBDA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47963" y="5900741"/>
            <a:ext cx="7172975" cy="2793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 b="1" i="0">
                <a:solidFill>
                  <a:schemeClr val="tx2"/>
                </a:solidFill>
                <a:latin typeface="Segoe Sans Small Semibold" pitchFamily="2" charset="0"/>
                <a:cs typeface="Segoe Sans Small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4">
            <a:extLst>
              <a:ext uri="{FF2B5EF4-FFF2-40B4-BE49-F238E27FC236}">
                <a16:creationId xmlns:a16="http://schemas.microsoft.com/office/drawing/2014/main" id="{7C213266-236D-8FDB-6BC7-EA330441FC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47962" y="1447800"/>
            <a:ext cx="7172325" cy="3227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Segoe Sans Small Semibold" pitchFamily="2" charset="0"/>
                <a:cs typeface="Segoe Sans Small Semibold" pitchFamily="2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2E2A619-0160-BA80-FD92-FDF07C5BE1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3563" y="6311900"/>
            <a:ext cx="399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1C6277CC-A2E0-88EC-CDAB-33433357BB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2851" y="6311900"/>
            <a:ext cx="28576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>
                    <a:tint val="75000"/>
                  </a:schemeClr>
                </a:solidFill>
                <a:latin typeface="Segoe Sans Small Semilight" pitchFamily="2" charset="0"/>
                <a:cs typeface="Segoe Sans Small Semilight" pitchFamily="2" charset="0"/>
              </a:defRPr>
            </a:lvl1pPr>
          </a:lstStyle>
          <a:p>
            <a:r>
              <a:rPr lang="en-US" dirty="0"/>
              <a:t>Microsoft Fabric Community Conference 2025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72AF142-6064-1FA5-D6DA-38C3F891501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448175" y="1836738"/>
            <a:ext cx="7172325" cy="3922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013AEE-7EE3-A462-8DDD-7DEABBDF11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8175" y="503238"/>
            <a:ext cx="7180263" cy="94456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88003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3469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4017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2" r:id="rId40"/>
    <p:sldLayoutId id="2147483704" r:id="rId41"/>
    <p:sldLayoutId id="2147483705" r:id="rId42"/>
    <p:sldLayoutId id="2147483706" r:id="rId43"/>
    <p:sldLayoutId id="2147483707" r:id="rId44"/>
    <p:sldLayoutId id="2147483708" r:id="rId45"/>
    <p:sldLayoutId id="2147483709" r:id="rId46"/>
    <p:sldLayoutId id="2147483712" r:id="rId47"/>
    <p:sldLayoutId id="2147483968" r:id="rId48"/>
    <p:sldLayoutId id="2147483969" r:id="rId49"/>
    <p:sldLayoutId id="2147483970" r:id="rId50"/>
    <p:sldLayoutId id="2147483971" r:id="rId51"/>
    <p:sldLayoutId id="2147483972" r:id="rId52"/>
    <p:sldLayoutId id="2147483973" r:id="rId53"/>
    <p:sldLayoutId id="2147483974" r:id="rId54"/>
    <p:sldLayoutId id="2147483975" r:id="rId55"/>
    <p:sldLayoutId id="2147483976" r:id="rId56"/>
    <p:sldLayoutId id="2147483977" r:id="rId57"/>
    <p:sldLayoutId id="2147483978" r:id="rId58"/>
    <p:sldLayoutId id="2147483979" r:id="rId59"/>
    <p:sldLayoutId id="2147483980" r:id="rId60"/>
    <p:sldLayoutId id="2147483981" r:id="rId61"/>
    <p:sldLayoutId id="2147483982" r:id="rId62"/>
    <p:sldLayoutId id="2147483983" r:id="rId63"/>
    <p:sldLayoutId id="2147483984" r:id="rId64"/>
    <p:sldLayoutId id="2147483985" r:id="rId65"/>
    <p:sldLayoutId id="2147483986" r:id="rId66"/>
    <p:sldLayoutId id="2147483987" r:id="rId67"/>
    <p:sldLayoutId id="2147483988" r:id="rId68"/>
    <p:sldLayoutId id="2147483989" r:id="rId69"/>
    <p:sldLayoutId id="2147483990" r:id="rId70"/>
    <p:sldLayoutId id="2147483991" r:id="rId71"/>
    <p:sldLayoutId id="2147483992" r:id="rId72"/>
    <p:sldLayoutId id="2147483993" r:id="rId73"/>
    <p:sldLayoutId id="2147483994" r:id="rId74"/>
    <p:sldLayoutId id="2147483995" r:id="rId75"/>
    <p:sldLayoutId id="2147483996" r:id="rId76"/>
    <p:sldLayoutId id="2147483997" r:id="rId77"/>
    <p:sldLayoutId id="2147483998" r:id="rId78"/>
    <p:sldLayoutId id="2147483999" r:id="rId79"/>
    <p:sldLayoutId id="2147484000" r:id="rId80"/>
    <p:sldLayoutId id="2147484001" r:id="rId81"/>
    <p:sldLayoutId id="2147484002" r:id="rId82"/>
    <p:sldLayoutId id="2147484003" r:id="rId83"/>
    <p:sldLayoutId id="2147484004" r:id="rId84"/>
    <p:sldLayoutId id="2147484005" r:id="rId85"/>
    <p:sldLayoutId id="2147484007" r:id="rId86"/>
    <p:sldLayoutId id="2147484009" r:id="rId87"/>
    <p:sldLayoutId id="2147484010" r:id="rId88"/>
    <p:sldLayoutId id="2147484011" r:id="rId89"/>
    <p:sldLayoutId id="2147484012" r:id="rId90"/>
    <p:sldLayoutId id="2147484013" r:id="rId91"/>
    <p:sldLayoutId id="2147484014" r:id="rId92"/>
    <p:sldLayoutId id="2147484015" r:id="rId93"/>
    <p:sldLayoutId id="2147484016" r:id="rId94"/>
    <p:sldLayoutId id="2147484018" r:id="rId9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itle 14">
            <a:extLst>
              <a:ext uri="{FF2B5EF4-FFF2-40B4-BE49-F238E27FC236}">
                <a16:creationId xmlns:a16="http://schemas.microsoft.com/office/drawing/2014/main" id="{70F11CBE-E219-75ED-6DAF-E9FD7642ECC6}"/>
              </a:ext>
            </a:extLst>
          </p:cNvPr>
          <p:cNvSpPr txBox="1">
            <a:spLocks/>
          </p:cNvSpPr>
          <p:nvPr/>
        </p:nvSpPr>
        <p:spPr>
          <a:xfrm>
            <a:off x="3781522" y="5038792"/>
            <a:ext cx="5890798" cy="8177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rgbClr val="000000"/>
                </a:solidFill>
                <a:latin typeface="Segoe Sans Display" pitchFamily="2" charset="0"/>
                <a:ea typeface="+mn-ea"/>
                <a:cs typeface="Segoe Sans Display" pitchFamily="2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Scott Sewell | Microsoft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rPr>
              <a:t>Fabric CAT, Principal Program Manager</a:t>
            </a:r>
          </a:p>
        </p:txBody>
      </p:sp>
      <p:pic>
        <p:nvPicPr>
          <p:cNvPr id="23" name="Picture 22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FF15770C-1A91-ECA8-DAE1-6810F71D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617"/>
                    </a14:imgEffect>
                    <a14:imgEffect>
                      <a14:saturation sat="29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4352" y="5755374"/>
            <a:ext cx="518494" cy="51849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A653CD8-0801-B54B-035E-3A75D122A919}"/>
              </a:ext>
            </a:extLst>
          </p:cNvPr>
          <p:cNvSpPr/>
          <p:nvPr/>
        </p:nvSpPr>
        <p:spPr>
          <a:xfrm>
            <a:off x="4026735" y="5899903"/>
            <a:ext cx="1325106" cy="2862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/</a:t>
            </a:r>
            <a:r>
              <a:rPr lang="en-US" sz="1400" dirty="0" err="1">
                <a:latin typeface="Segoe UI"/>
                <a:cs typeface="Segoe UI" panose="020B0502040204020203" pitchFamily="34" charset="0"/>
              </a:rPr>
              <a:t>MScottSewell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SubTitle">
            <a:extLst>
              <a:ext uri="{FF2B5EF4-FFF2-40B4-BE49-F238E27FC236}">
                <a16:creationId xmlns:a16="http://schemas.microsoft.com/office/drawing/2014/main" id="{A20B8346-2835-1F8B-F806-FA086A3B4662}"/>
              </a:ext>
            </a:extLst>
          </p:cNvPr>
          <p:cNvSpPr txBox="1">
            <a:spLocks/>
          </p:cNvSpPr>
          <p:nvPr/>
        </p:nvSpPr>
        <p:spPr>
          <a:xfrm>
            <a:off x="3781522" y="2949070"/>
            <a:ext cx="6983684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407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636660" algn="l"/>
              </a:tabLst>
              <a:defRPr/>
            </a:pPr>
            <a:r>
              <a:rPr kumimoji="0" lang="en-US" b="1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Rich Business Data for AI transformation</a:t>
            </a:r>
          </a:p>
        </p:txBody>
      </p:sp>
      <p:sp>
        <p:nvSpPr>
          <p:cNvPr id="6" name="Title">
            <a:extLst>
              <a:ext uri="{FF2B5EF4-FFF2-40B4-BE49-F238E27FC236}">
                <a16:creationId xmlns:a16="http://schemas.microsoft.com/office/drawing/2014/main" id="{465CE4C6-28F3-FB7A-C650-82B923D0D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522" y="1573157"/>
            <a:ext cx="7497726" cy="1354217"/>
          </a:xfrm>
        </p:spPr>
        <p:txBody>
          <a:bodyPr anchor="b"/>
          <a:lstStyle/>
          <a:p>
            <a:r>
              <a:rPr kumimoji="0" lang="en-CA" sz="44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Dataverse - Fabric Link</a:t>
            </a:r>
            <a:br>
              <a:rPr lang="en-CA" sz="4400" dirty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CA" sz="4400" dirty="0">
                <a:solidFill>
                  <a:srgbClr val="FFFFFF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&amp; Fabric Data Warehouse</a:t>
            </a:r>
            <a:endParaRPr lang="en-US" sz="4400" dirty="0"/>
          </a:p>
        </p:txBody>
      </p:sp>
      <p:pic>
        <p:nvPicPr>
          <p:cNvPr id="7" name="!!Fabric Logo">
            <a:extLst>
              <a:ext uri="{FF2B5EF4-FFF2-40B4-BE49-F238E27FC236}">
                <a16:creationId xmlns:a16="http://schemas.microsoft.com/office/drawing/2014/main" id="{ABDC988D-7F68-9D78-FF21-0BD56AA49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85393" y="655531"/>
            <a:ext cx="1322683" cy="1322683"/>
          </a:xfrm>
          <a:prstGeom prst="rect">
            <a:avLst/>
          </a:prstGeom>
        </p:spPr>
      </p:pic>
      <p:pic>
        <p:nvPicPr>
          <p:cNvPr id="8" name="Picture 7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7208F90B-4DA0-A80D-09ED-468B3B82F6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1829" y="511776"/>
            <a:ext cx="1610194" cy="1610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5D05D-2893-AC28-0EAC-C65DD4151487}"/>
              </a:ext>
            </a:extLst>
          </p:cNvPr>
          <p:cNvSpPr txBox="1"/>
          <p:nvPr/>
        </p:nvSpPr>
        <p:spPr>
          <a:xfrm>
            <a:off x="1590066" y="951828"/>
            <a:ext cx="327013" cy="830997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r>
              <a:rPr lang="en-US" sz="54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nk Free" panose="03080402000500000000" pitchFamily="66" charset="0"/>
              </a:rPr>
              <a:t>+</a:t>
            </a:r>
          </a:p>
        </p:txBody>
      </p:sp>
      <p:pic>
        <p:nvPicPr>
          <p:cNvPr id="2" name="!!Fabric">
            <a:extLst>
              <a:ext uri="{FF2B5EF4-FFF2-40B4-BE49-F238E27FC236}">
                <a16:creationId xmlns:a16="http://schemas.microsoft.com/office/drawing/2014/main" id="{4DA4FE44-2719-6652-A859-7F8DB8A61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92183" y="662819"/>
            <a:ext cx="1322683" cy="132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862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D86F2-4B15-6CBD-FA81-C6A028615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38">
            <a:extLst>
              <a:ext uri="{FF2B5EF4-FFF2-40B4-BE49-F238E27FC236}">
                <a16:creationId xmlns:a16="http://schemas.microsoft.com/office/drawing/2014/main" id="{12F5078C-10D4-61DC-FEC1-458192F61E84}"/>
              </a:ext>
            </a:extLst>
          </p:cNvPr>
          <p:cNvSpPr/>
          <p:nvPr/>
        </p:nvSpPr>
        <p:spPr bwMode="auto">
          <a:xfrm>
            <a:off x="3847416" y="2686326"/>
            <a:ext cx="5211895" cy="3051437"/>
          </a:xfrm>
          <a:custGeom>
            <a:avLst/>
            <a:gdLst>
              <a:gd name="connsiteX0" fmla="*/ 0 w 5211895"/>
              <a:gd name="connsiteY0" fmla="*/ 160872 h 3051437"/>
              <a:gd name="connsiteX1" fmla="*/ 160872 w 5211895"/>
              <a:gd name="connsiteY1" fmla="*/ 0 h 3051437"/>
              <a:gd name="connsiteX2" fmla="*/ 761662 w 5211895"/>
              <a:gd name="connsiteY2" fmla="*/ 0 h 3051437"/>
              <a:gd name="connsiteX3" fmla="*/ 1460255 w 5211895"/>
              <a:gd name="connsiteY3" fmla="*/ 0 h 3051437"/>
              <a:gd name="connsiteX4" fmla="*/ 2158848 w 5211895"/>
              <a:gd name="connsiteY4" fmla="*/ 0 h 3051437"/>
              <a:gd name="connsiteX5" fmla="*/ 2906342 w 5211895"/>
              <a:gd name="connsiteY5" fmla="*/ 0 h 3051437"/>
              <a:gd name="connsiteX6" fmla="*/ 3653837 w 5211895"/>
              <a:gd name="connsiteY6" fmla="*/ 0 h 3051437"/>
              <a:gd name="connsiteX7" fmla="*/ 4450233 w 5211895"/>
              <a:gd name="connsiteY7" fmla="*/ 0 h 3051437"/>
              <a:gd name="connsiteX8" fmla="*/ 5051023 w 5211895"/>
              <a:gd name="connsiteY8" fmla="*/ 0 h 3051437"/>
              <a:gd name="connsiteX9" fmla="*/ 5211895 w 5211895"/>
              <a:gd name="connsiteY9" fmla="*/ 160872 h 3051437"/>
              <a:gd name="connsiteX10" fmla="*/ 5211895 w 5211895"/>
              <a:gd name="connsiteY10" fmla="*/ 870592 h 3051437"/>
              <a:gd name="connsiteX11" fmla="*/ 5211895 w 5211895"/>
              <a:gd name="connsiteY11" fmla="*/ 1553015 h 3051437"/>
              <a:gd name="connsiteX12" fmla="*/ 5211895 w 5211895"/>
              <a:gd name="connsiteY12" fmla="*/ 2235439 h 3051437"/>
              <a:gd name="connsiteX13" fmla="*/ 5211895 w 5211895"/>
              <a:gd name="connsiteY13" fmla="*/ 2890565 h 3051437"/>
              <a:gd name="connsiteX14" fmla="*/ 5051023 w 5211895"/>
              <a:gd name="connsiteY14" fmla="*/ 3051437 h 3051437"/>
              <a:gd name="connsiteX15" fmla="*/ 4401332 w 5211895"/>
              <a:gd name="connsiteY15" fmla="*/ 3051437 h 3051437"/>
              <a:gd name="connsiteX16" fmla="*/ 3653837 w 5211895"/>
              <a:gd name="connsiteY16" fmla="*/ 3051437 h 3051437"/>
              <a:gd name="connsiteX17" fmla="*/ 2857441 w 5211895"/>
              <a:gd name="connsiteY17" fmla="*/ 3051437 h 3051437"/>
              <a:gd name="connsiteX18" fmla="*/ 2305553 w 5211895"/>
              <a:gd name="connsiteY18" fmla="*/ 3051437 h 3051437"/>
              <a:gd name="connsiteX19" fmla="*/ 1606960 w 5211895"/>
              <a:gd name="connsiteY19" fmla="*/ 3051437 h 3051437"/>
              <a:gd name="connsiteX20" fmla="*/ 908367 w 5211895"/>
              <a:gd name="connsiteY20" fmla="*/ 3051437 h 3051437"/>
              <a:gd name="connsiteX21" fmla="*/ 160872 w 5211895"/>
              <a:gd name="connsiteY21" fmla="*/ 3051437 h 3051437"/>
              <a:gd name="connsiteX22" fmla="*/ 0 w 5211895"/>
              <a:gd name="connsiteY22" fmla="*/ 2890565 h 3051437"/>
              <a:gd name="connsiteX23" fmla="*/ 0 w 5211895"/>
              <a:gd name="connsiteY23" fmla="*/ 2153548 h 3051437"/>
              <a:gd name="connsiteX24" fmla="*/ 0 w 5211895"/>
              <a:gd name="connsiteY24" fmla="*/ 1498422 h 3051437"/>
              <a:gd name="connsiteX25" fmla="*/ 0 w 5211895"/>
              <a:gd name="connsiteY25" fmla="*/ 788701 h 3051437"/>
              <a:gd name="connsiteX26" fmla="*/ 0 w 5211895"/>
              <a:gd name="connsiteY26" fmla="*/ 160872 h 305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211895" h="3051437" fill="none" extrusionOk="0">
                <a:moveTo>
                  <a:pt x="0" y="160872"/>
                </a:moveTo>
                <a:cubicBezTo>
                  <a:pt x="-4908" y="61085"/>
                  <a:pt x="77742" y="1718"/>
                  <a:pt x="160872" y="0"/>
                </a:cubicBezTo>
                <a:cubicBezTo>
                  <a:pt x="283605" y="11351"/>
                  <a:pt x="467516" y="-13242"/>
                  <a:pt x="761662" y="0"/>
                </a:cubicBezTo>
                <a:cubicBezTo>
                  <a:pt x="1055808" y="13242"/>
                  <a:pt x="1208552" y="24649"/>
                  <a:pt x="1460255" y="0"/>
                </a:cubicBezTo>
                <a:cubicBezTo>
                  <a:pt x="1711958" y="-24649"/>
                  <a:pt x="1849997" y="-17311"/>
                  <a:pt x="2158848" y="0"/>
                </a:cubicBezTo>
                <a:cubicBezTo>
                  <a:pt x="2467699" y="17311"/>
                  <a:pt x="2544607" y="-20525"/>
                  <a:pt x="2906342" y="0"/>
                </a:cubicBezTo>
                <a:cubicBezTo>
                  <a:pt x="3268077" y="20525"/>
                  <a:pt x="3454042" y="16795"/>
                  <a:pt x="3653837" y="0"/>
                </a:cubicBezTo>
                <a:cubicBezTo>
                  <a:pt x="3853632" y="-16795"/>
                  <a:pt x="4175537" y="-15190"/>
                  <a:pt x="4450233" y="0"/>
                </a:cubicBezTo>
                <a:cubicBezTo>
                  <a:pt x="4724929" y="15190"/>
                  <a:pt x="4906624" y="-2607"/>
                  <a:pt x="5051023" y="0"/>
                </a:cubicBezTo>
                <a:cubicBezTo>
                  <a:pt x="5142276" y="10287"/>
                  <a:pt x="5200100" y="58338"/>
                  <a:pt x="5211895" y="160872"/>
                </a:cubicBezTo>
                <a:cubicBezTo>
                  <a:pt x="5246112" y="379308"/>
                  <a:pt x="5187275" y="635108"/>
                  <a:pt x="5211895" y="870592"/>
                </a:cubicBezTo>
                <a:cubicBezTo>
                  <a:pt x="5236515" y="1106076"/>
                  <a:pt x="5229924" y="1290930"/>
                  <a:pt x="5211895" y="1553015"/>
                </a:cubicBezTo>
                <a:cubicBezTo>
                  <a:pt x="5193866" y="1815100"/>
                  <a:pt x="5227400" y="1959295"/>
                  <a:pt x="5211895" y="2235439"/>
                </a:cubicBezTo>
                <a:cubicBezTo>
                  <a:pt x="5196390" y="2511583"/>
                  <a:pt x="5205584" y="2567344"/>
                  <a:pt x="5211895" y="2890565"/>
                </a:cubicBezTo>
                <a:cubicBezTo>
                  <a:pt x="5225005" y="2977139"/>
                  <a:pt x="5125558" y="3042082"/>
                  <a:pt x="5051023" y="3051437"/>
                </a:cubicBezTo>
                <a:cubicBezTo>
                  <a:pt x="4809305" y="3050032"/>
                  <a:pt x="4590696" y="3037981"/>
                  <a:pt x="4401332" y="3051437"/>
                </a:cubicBezTo>
                <a:cubicBezTo>
                  <a:pt x="4211968" y="3064893"/>
                  <a:pt x="3874696" y="3066702"/>
                  <a:pt x="3653837" y="3051437"/>
                </a:cubicBezTo>
                <a:cubicBezTo>
                  <a:pt x="3432979" y="3036172"/>
                  <a:pt x="3203642" y="3012536"/>
                  <a:pt x="2857441" y="3051437"/>
                </a:cubicBezTo>
                <a:cubicBezTo>
                  <a:pt x="2511240" y="3090338"/>
                  <a:pt x="2491752" y="3024894"/>
                  <a:pt x="2305553" y="3051437"/>
                </a:cubicBezTo>
                <a:cubicBezTo>
                  <a:pt x="2119354" y="3077980"/>
                  <a:pt x="1934651" y="3061255"/>
                  <a:pt x="1606960" y="3051437"/>
                </a:cubicBezTo>
                <a:cubicBezTo>
                  <a:pt x="1279270" y="3041619"/>
                  <a:pt x="1131459" y="3067099"/>
                  <a:pt x="908367" y="3051437"/>
                </a:cubicBezTo>
                <a:cubicBezTo>
                  <a:pt x="685275" y="3035775"/>
                  <a:pt x="426852" y="3068697"/>
                  <a:pt x="160872" y="3051437"/>
                </a:cubicBezTo>
                <a:cubicBezTo>
                  <a:pt x="70231" y="3058715"/>
                  <a:pt x="1545" y="2989545"/>
                  <a:pt x="0" y="2890565"/>
                </a:cubicBezTo>
                <a:cubicBezTo>
                  <a:pt x="-35904" y="2622089"/>
                  <a:pt x="1229" y="2320633"/>
                  <a:pt x="0" y="2153548"/>
                </a:cubicBezTo>
                <a:cubicBezTo>
                  <a:pt x="-1229" y="1986463"/>
                  <a:pt x="18310" y="1799827"/>
                  <a:pt x="0" y="1498422"/>
                </a:cubicBezTo>
                <a:cubicBezTo>
                  <a:pt x="-18310" y="1197017"/>
                  <a:pt x="-4709" y="1075689"/>
                  <a:pt x="0" y="788701"/>
                </a:cubicBezTo>
                <a:cubicBezTo>
                  <a:pt x="4709" y="501713"/>
                  <a:pt x="-6450" y="379022"/>
                  <a:pt x="0" y="160872"/>
                </a:cubicBezTo>
                <a:close/>
              </a:path>
              <a:path w="5211895" h="3051437" stroke="0" extrusionOk="0">
                <a:moveTo>
                  <a:pt x="0" y="160872"/>
                </a:moveTo>
                <a:cubicBezTo>
                  <a:pt x="8718" y="71997"/>
                  <a:pt x="78383" y="11077"/>
                  <a:pt x="160872" y="0"/>
                </a:cubicBezTo>
                <a:cubicBezTo>
                  <a:pt x="372152" y="13339"/>
                  <a:pt x="623068" y="-13654"/>
                  <a:pt x="810563" y="0"/>
                </a:cubicBezTo>
                <a:cubicBezTo>
                  <a:pt x="998058" y="13654"/>
                  <a:pt x="1262445" y="29743"/>
                  <a:pt x="1509156" y="0"/>
                </a:cubicBezTo>
                <a:cubicBezTo>
                  <a:pt x="1755867" y="-29743"/>
                  <a:pt x="1883421" y="7797"/>
                  <a:pt x="2207749" y="0"/>
                </a:cubicBezTo>
                <a:cubicBezTo>
                  <a:pt x="2532077" y="-7797"/>
                  <a:pt x="2542383" y="-16680"/>
                  <a:pt x="2759638" y="0"/>
                </a:cubicBezTo>
                <a:cubicBezTo>
                  <a:pt x="2976893" y="16680"/>
                  <a:pt x="3190426" y="25041"/>
                  <a:pt x="3507132" y="0"/>
                </a:cubicBezTo>
                <a:cubicBezTo>
                  <a:pt x="3823838" y="-25041"/>
                  <a:pt x="4018496" y="7891"/>
                  <a:pt x="4254627" y="0"/>
                </a:cubicBezTo>
                <a:cubicBezTo>
                  <a:pt x="4490758" y="-7891"/>
                  <a:pt x="4756548" y="23745"/>
                  <a:pt x="5051023" y="0"/>
                </a:cubicBezTo>
                <a:cubicBezTo>
                  <a:pt x="5139475" y="2322"/>
                  <a:pt x="5215129" y="73607"/>
                  <a:pt x="5211895" y="160872"/>
                </a:cubicBezTo>
                <a:cubicBezTo>
                  <a:pt x="5208539" y="414845"/>
                  <a:pt x="5208011" y="609489"/>
                  <a:pt x="5211895" y="815998"/>
                </a:cubicBezTo>
                <a:cubicBezTo>
                  <a:pt x="5215779" y="1022507"/>
                  <a:pt x="5239782" y="1208209"/>
                  <a:pt x="5211895" y="1416531"/>
                </a:cubicBezTo>
                <a:cubicBezTo>
                  <a:pt x="5184008" y="1624853"/>
                  <a:pt x="5237232" y="1743007"/>
                  <a:pt x="5211895" y="2044360"/>
                </a:cubicBezTo>
                <a:cubicBezTo>
                  <a:pt x="5186558" y="2345713"/>
                  <a:pt x="5197460" y="2701972"/>
                  <a:pt x="5211895" y="2890565"/>
                </a:cubicBezTo>
                <a:cubicBezTo>
                  <a:pt x="5198608" y="2963554"/>
                  <a:pt x="5123783" y="3048043"/>
                  <a:pt x="5051023" y="3051437"/>
                </a:cubicBezTo>
                <a:cubicBezTo>
                  <a:pt x="4831369" y="3043680"/>
                  <a:pt x="4618977" y="3048727"/>
                  <a:pt x="4450233" y="3051437"/>
                </a:cubicBezTo>
                <a:cubicBezTo>
                  <a:pt x="4281489" y="3054148"/>
                  <a:pt x="4017009" y="3045520"/>
                  <a:pt x="3849443" y="3051437"/>
                </a:cubicBezTo>
                <a:cubicBezTo>
                  <a:pt x="3681877" y="3057355"/>
                  <a:pt x="3455826" y="3048142"/>
                  <a:pt x="3101949" y="3051437"/>
                </a:cubicBezTo>
                <a:cubicBezTo>
                  <a:pt x="2748072" y="3054732"/>
                  <a:pt x="2789906" y="3079849"/>
                  <a:pt x="2501159" y="3051437"/>
                </a:cubicBezTo>
                <a:cubicBezTo>
                  <a:pt x="2212412" y="3023026"/>
                  <a:pt x="2060209" y="3073559"/>
                  <a:pt x="1949270" y="3051437"/>
                </a:cubicBezTo>
                <a:cubicBezTo>
                  <a:pt x="1838331" y="3029315"/>
                  <a:pt x="1406342" y="3043961"/>
                  <a:pt x="1152874" y="3051437"/>
                </a:cubicBezTo>
                <a:cubicBezTo>
                  <a:pt x="899406" y="3058913"/>
                  <a:pt x="398245" y="3016887"/>
                  <a:pt x="160872" y="3051437"/>
                </a:cubicBezTo>
                <a:cubicBezTo>
                  <a:pt x="54634" y="3052420"/>
                  <a:pt x="-3945" y="2979079"/>
                  <a:pt x="0" y="2890565"/>
                </a:cubicBezTo>
                <a:cubicBezTo>
                  <a:pt x="3130" y="2671541"/>
                  <a:pt x="-25765" y="2541381"/>
                  <a:pt x="0" y="2262736"/>
                </a:cubicBezTo>
                <a:cubicBezTo>
                  <a:pt x="25765" y="1984091"/>
                  <a:pt x="16426" y="1714439"/>
                  <a:pt x="0" y="1525719"/>
                </a:cubicBezTo>
                <a:cubicBezTo>
                  <a:pt x="-16426" y="1336999"/>
                  <a:pt x="-16972" y="1153360"/>
                  <a:pt x="0" y="897889"/>
                </a:cubicBezTo>
                <a:cubicBezTo>
                  <a:pt x="16972" y="642418"/>
                  <a:pt x="-9613" y="469061"/>
                  <a:pt x="0" y="160872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3178163522">
                  <a:prstGeom prst="roundRect">
                    <a:avLst>
                      <a:gd name="adj" fmla="val 52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" name="Straight Connector">
            <a:extLst>
              <a:ext uri="{FF2B5EF4-FFF2-40B4-BE49-F238E27FC236}">
                <a16:creationId xmlns:a16="http://schemas.microsoft.com/office/drawing/2014/main" id="{8648C21D-E557-63F9-6F60-C24F34287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69015" y="557731"/>
            <a:ext cx="0" cy="991014"/>
          </a:xfrm>
          <a:prstGeom prst="line">
            <a:avLst/>
          </a:prstGeom>
          <a:ln w="19050">
            <a:solidFill>
              <a:schemeClr val="tx1">
                <a:alpha val="1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">
            <a:extLst>
              <a:ext uri="{FF2B5EF4-FFF2-40B4-BE49-F238E27FC236}">
                <a16:creationId xmlns:a16="http://schemas.microsoft.com/office/drawing/2014/main" id="{624AED3E-D460-B57A-AEFA-9C9E7712D17E}"/>
              </a:ext>
            </a:extLst>
          </p:cNvPr>
          <p:cNvSpPr txBox="1">
            <a:spLocks/>
          </p:cNvSpPr>
          <p:nvPr/>
        </p:nvSpPr>
        <p:spPr>
          <a:xfrm>
            <a:off x="2830003" y="1093869"/>
            <a:ext cx="7947258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407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636660" algn="l"/>
              </a:tabLst>
              <a:defRPr/>
            </a:pP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More ways to enable Link to Fabric …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2014965-E3B6-3C9A-A5A1-59F0E9576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667" y="549815"/>
            <a:ext cx="8850361" cy="553998"/>
          </a:xfrm>
        </p:spPr>
        <p:txBody>
          <a:bodyPr>
            <a:normAutofit/>
          </a:bodyPr>
          <a:lstStyle/>
          <a:p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Introducing Mirrored Dataverse</a:t>
            </a:r>
            <a:endParaRPr lang="en-US"/>
          </a:p>
        </p:txBody>
      </p:sp>
      <p:pic>
        <p:nvPicPr>
          <p:cNvPr id="9" name="Picture 8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714E47BD-82FE-9297-1FDF-BB50E287097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740" y="576455"/>
            <a:ext cx="886746" cy="886746"/>
          </a:xfrm>
          <a:prstGeom prst="rect">
            <a:avLst/>
          </a:prstGeom>
        </p:spPr>
      </p:pic>
      <p:pic>
        <p:nvPicPr>
          <p:cNvPr id="11" name="Picture 10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A60B0A9A-3083-902F-9A7D-BAC3FD7E72B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3133" y="4315747"/>
            <a:ext cx="1340577" cy="1340577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7930D2B-E504-A75D-2D8B-2EE83F98DDF5}"/>
              </a:ext>
            </a:extLst>
          </p:cNvPr>
          <p:cNvSpPr/>
          <p:nvPr/>
        </p:nvSpPr>
        <p:spPr bwMode="auto">
          <a:xfrm>
            <a:off x="4453781" y="4344904"/>
            <a:ext cx="1143000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BF9474">
                <a:alpha val="4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Short-cuts</a:t>
            </a:r>
            <a:endParaRPr kumimoji="0" lang="en-US" sz="1800" b="1" i="0" u="none" strike="noStrike" kern="1200" cap="none" spc="0" normalizeH="0" baseline="0" noProof="0">
              <a:ln w="12700">
                <a:solidFill>
                  <a:srgbClr val="091F2C"/>
                </a:solidFill>
              </a:ln>
              <a:solidFill>
                <a:srgbClr val="091F2C"/>
              </a:solidFill>
              <a:effectLst/>
              <a:uLnTx/>
              <a:uFillTx/>
              <a:latin typeface="Ink Free" panose="03080402000500000000" pitchFamily="66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2F559B5-CF54-BF1B-CB86-F7350BF3BF5C}"/>
              </a:ext>
            </a:extLst>
          </p:cNvPr>
          <p:cNvSpPr/>
          <p:nvPr/>
        </p:nvSpPr>
        <p:spPr bwMode="auto">
          <a:xfrm>
            <a:off x="1973529" y="3897292"/>
            <a:ext cx="1719787" cy="1840472"/>
          </a:xfrm>
          <a:custGeom>
            <a:avLst/>
            <a:gdLst>
              <a:gd name="connsiteX0" fmla="*/ 0 w 1719787"/>
              <a:gd name="connsiteY0" fmla="*/ 286637 h 1840472"/>
              <a:gd name="connsiteX1" fmla="*/ 286637 w 1719787"/>
              <a:gd name="connsiteY1" fmla="*/ 0 h 1840472"/>
              <a:gd name="connsiteX2" fmla="*/ 882824 w 1719787"/>
              <a:gd name="connsiteY2" fmla="*/ 0 h 1840472"/>
              <a:gd name="connsiteX3" fmla="*/ 1433150 w 1719787"/>
              <a:gd name="connsiteY3" fmla="*/ 0 h 1840472"/>
              <a:gd name="connsiteX4" fmla="*/ 1719787 w 1719787"/>
              <a:gd name="connsiteY4" fmla="*/ 286637 h 1840472"/>
              <a:gd name="connsiteX5" fmla="*/ 1719787 w 1719787"/>
              <a:gd name="connsiteY5" fmla="*/ 882220 h 1840472"/>
              <a:gd name="connsiteX6" fmla="*/ 1719787 w 1719787"/>
              <a:gd name="connsiteY6" fmla="*/ 1553835 h 1840472"/>
              <a:gd name="connsiteX7" fmla="*/ 1433150 w 1719787"/>
              <a:gd name="connsiteY7" fmla="*/ 1840472 h 1840472"/>
              <a:gd name="connsiteX8" fmla="*/ 836963 w 1719787"/>
              <a:gd name="connsiteY8" fmla="*/ 1840472 h 1840472"/>
              <a:gd name="connsiteX9" fmla="*/ 286637 w 1719787"/>
              <a:gd name="connsiteY9" fmla="*/ 1840472 h 1840472"/>
              <a:gd name="connsiteX10" fmla="*/ 0 w 1719787"/>
              <a:gd name="connsiteY10" fmla="*/ 1553835 h 1840472"/>
              <a:gd name="connsiteX11" fmla="*/ 0 w 1719787"/>
              <a:gd name="connsiteY11" fmla="*/ 920236 h 1840472"/>
              <a:gd name="connsiteX12" fmla="*/ 0 w 1719787"/>
              <a:gd name="connsiteY12" fmla="*/ 286637 h 184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9787" h="1840472" fill="none" extrusionOk="0">
                <a:moveTo>
                  <a:pt x="0" y="286637"/>
                </a:moveTo>
                <a:cubicBezTo>
                  <a:pt x="-1987" y="92559"/>
                  <a:pt x="118954" y="-5482"/>
                  <a:pt x="286637" y="0"/>
                </a:cubicBezTo>
                <a:cubicBezTo>
                  <a:pt x="466489" y="-8516"/>
                  <a:pt x="711805" y="8049"/>
                  <a:pt x="882824" y="0"/>
                </a:cubicBezTo>
                <a:cubicBezTo>
                  <a:pt x="1053843" y="-8049"/>
                  <a:pt x="1272497" y="-25462"/>
                  <a:pt x="1433150" y="0"/>
                </a:cubicBezTo>
                <a:cubicBezTo>
                  <a:pt x="1587172" y="-10263"/>
                  <a:pt x="1724164" y="124258"/>
                  <a:pt x="1719787" y="286637"/>
                </a:cubicBezTo>
                <a:cubicBezTo>
                  <a:pt x="1747087" y="575375"/>
                  <a:pt x="1724852" y="692741"/>
                  <a:pt x="1719787" y="882220"/>
                </a:cubicBezTo>
                <a:cubicBezTo>
                  <a:pt x="1714722" y="1071699"/>
                  <a:pt x="1738689" y="1351558"/>
                  <a:pt x="1719787" y="1553835"/>
                </a:cubicBezTo>
                <a:cubicBezTo>
                  <a:pt x="1714911" y="1674538"/>
                  <a:pt x="1598011" y="1836179"/>
                  <a:pt x="1433150" y="1840472"/>
                </a:cubicBezTo>
                <a:cubicBezTo>
                  <a:pt x="1302635" y="1845993"/>
                  <a:pt x="1024742" y="1820118"/>
                  <a:pt x="836963" y="1840472"/>
                </a:cubicBezTo>
                <a:cubicBezTo>
                  <a:pt x="649184" y="1860826"/>
                  <a:pt x="449929" y="1852211"/>
                  <a:pt x="286637" y="1840472"/>
                </a:cubicBezTo>
                <a:cubicBezTo>
                  <a:pt x="113284" y="1836304"/>
                  <a:pt x="16210" y="1715150"/>
                  <a:pt x="0" y="1553835"/>
                </a:cubicBezTo>
                <a:cubicBezTo>
                  <a:pt x="-6599" y="1283601"/>
                  <a:pt x="183" y="1118715"/>
                  <a:pt x="0" y="920236"/>
                </a:cubicBezTo>
                <a:cubicBezTo>
                  <a:pt x="-183" y="721757"/>
                  <a:pt x="-18063" y="416005"/>
                  <a:pt x="0" y="286637"/>
                </a:cubicBezTo>
                <a:close/>
              </a:path>
              <a:path w="1719787" h="1840472" stroke="0" extrusionOk="0">
                <a:moveTo>
                  <a:pt x="0" y="286637"/>
                </a:moveTo>
                <a:cubicBezTo>
                  <a:pt x="26730" y="121148"/>
                  <a:pt x="112858" y="-18576"/>
                  <a:pt x="286637" y="0"/>
                </a:cubicBezTo>
                <a:cubicBezTo>
                  <a:pt x="512077" y="24931"/>
                  <a:pt x="636435" y="-16522"/>
                  <a:pt x="825498" y="0"/>
                </a:cubicBezTo>
                <a:cubicBezTo>
                  <a:pt x="1014561" y="16522"/>
                  <a:pt x="1215079" y="-1904"/>
                  <a:pt x="1433150" y="0"/>
                </a:cubicBezTo>
                <a:cubicBezTo>
                  <a:pt x="1588333" y="4099"/>
                  <a:pt x="1728478" y="138140"/>
                  <a:pt x="1719787" y="286637"/>
                </a:cubicBezTo>
                <a:cubicBezTo>
                  <a:pt x="1701184" y="600661"/>
                  <a:pt x="1689006" y="717829"/>
                  <a:pt x="1719787" y="932908"/>
                </a:cubicBezTo>
                <a:cubicBezTo>
                  <a:pt x="1750568" y="1147987"/>
                  <a:pt x="1734913" y="1283236"/>
                  <a:pt x="1719787" y="1553835"/>
                </a:cubicBezTo>
                <a:cubicBezTo>
                  <a:pt x="1712484" y="1745688"/>
                  <a:pt x="1583225" y="1813825"/>
                  <a:pt x="1433150" y="1840472"/>
                </a:cubicBezTo>
                <a:cubicBezTo>
                  <a:pt x="1222172" y="1851281"/>
                  <a:pt x="1113611" y="1851270"/>
                  <a:pt x="871359" y="1840472"/>
                </a:cubicBezTo>
                <a:cubicBezTo>
                  <a:pt x="629107" y="1829674"/>
                  <a:pt x="455027" y="1833809"/>
                  <a:pt x="286637" y="1840472"/>
                </a:cubicBezTo>
                <a:cubicBezTo>
                  <a:pt x="136705" y="1842115"/>
                  <a:pt x="1949" y="1696222"/>
                  <a:pt x="0" y="1553835"/>
                </a:cubicBezTo>
                <a:cubicBezTo>
                  <a:pt x="-21366" y="1398538"/>
                  <a:pt x="10476" y="1240575"/>
                  <a:pt x="0" y="932908"/>
                </a:cubicBezTo>
                <a:cubicBezTo>
                  <a:pt x="-10476" y="625241"/>
                  <a:pt x="-12197" y="604921"/>
                  <a:pt x="0" y="286637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55979484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9" name="!!Fabric Logo">
            <a:extLst>
              <a:ext uri="{FF2B5EF4-FFF2-40B4-BE49-F238E27FC236}">
                <a16:creationId xmlns:a16="http://schemas.microsoft.com/office/drawing/2014/main" id="{793ADC7B-7859-95FC-D3F7-8CB8BFFF1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66427" y="2334854"/>
            <a:ext cx="931347" cy="931347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28B6249-64E0-78C8-3499-79FE67E9BCF3}"/>
              </a:ext>
            </a:extLst>
          </p:cNvPr>
          <p:cNvSpPr/>
          <p:nvPr/>
        </p:nvSpPr>
        <p:spPr bwMode="auto">
          <a:xfrm>
            <a:off x="4096279" y="3897292"/>
            <a:ext cx="1712134" cy="1624790"/>
          </a:xfrm>
          <a:custGeom>
            <a:avLst/>
            <a:gdLst>
              <a:gd name="connsiteX0" fmla="*/ 0 w 1712134"/>
              <a:gd name="connsiteY0" fmla="*/ 270804 h 1624790"/>
              <a:gd name="connsiteX1" fmla="*/ 270804 w 1712134"/>
              <a:gd name="connsiteY1" fmla="*/ 0 h 1624790"/>
              <a:gd name="connsiteX2" fmla="*/ 856067 w 1712134"/>
              <a:gd name="connsiteY2" fmla="*/ 0 h 1624790"/>
              <a:gd name="connsiteX3" fmla="*/ 1441330 w 1712134"/>
              <a:gd name="connsiteY3" fmla="*/ 0 h 1624790"/>
              <a:gd name="connsiteX4" fmla="*/ 1712134 w 1712134"/>
              <a:gd name="connsiteY4" fmla="*/ 270804 h 1624790"/>
              <a:gd name="connsiteX5" fmla="*/ 1712134 w 1712134"/>
              <a:gd name="connsiteY5" fmla="*/ 834059 h 1624790"/>
              <a:gd name="connsiteX6" fmla="*/ 1712134 w 1712134"/>
              <a:gd name="connsiteY6" fmla="*/ 1353986 h 1624790"/>
              <a:gd name="connsiteX7" fmla="*/ 1441330 w 1712134"/>
              <a:gd name="connsiteY7" fmla="*/ 1624790 h 1624790"/>
              <a:gd name="connsiteX8" fmla="*/ 879478 w 1712134"/>
              <a:gd name="connsiteY8" fmla="*/ 1624790 h 1624790"/>
              <a:gd name="connsiteX9" fmla="*/ 270804 w 1712134"/>
              <a:gd name="connsiteY9" fmla="*/ 1624790 h 1624790"/>
              <a:gd name="connsiteX10" fmla="*/ 0 w 1712134"/>
              <a:gd name="connsiteY10" fmla="*/ 1353986 h 1624790"/>
              <a:gd name="connsiteX11" fmla="*/ 0 w 1712134"/>
              <a:gd name="connsiteY11" fmla="*/ 812395 h 1624790"/>
              <a:gd name="connsiteX12" fmla="*/ 0 w 1712134"/>
              <a:gd name="connsiteY12" fmla="*/ 270804 h 162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2134" h="1624790" fill="none" extrusionOk="0">
                <a:moveTo>
                  <a:pt x="0" y="270804"/>
                </a:moveTo>
                <a:cubicBezTo>
                  <a:pt x="-23247" y="114155"/>
                  <a:pt x="119517" y="-3811"/>
                  <a:pt x="270804" y="0"/>
                </a:cubicBezTo>
                <a:cubicBezTo>
                  <a:pt x="445624" y="17902"/>
                  <a:pt x="606738" y="18768"/>
                  <a:pt x="856067" y="0"/>
                </a:cubicBezTo>
                <a:cubicBezTo>
                  <a:pt x="1105396" y="-18768"/>
                  <a:pt x="1172080" y="28494"/>
                  <a:pt x="1441330" y="0"/>
                </a:cubicBezTo>
                <a:cubicBezTo>
                  <a:pt x="1603909" y="-14226"/>
                  <a:pt x="1717247" y="116988"/>
                  <a:pt x="1712134" y="270804"/>
                </a:cubicBezTo>
                <a:cubicBezTo>
                  <a:pt x="1703697" y="440148"/>
                  <a:pt x="1738830" y="592873"/>
                  <a:pt x="1712134" y="834059"/>
                </a:cubicBezTo>
                <a:cubicBezTo>
                  <a:pt x="1685438" y="1075245"/>
                  <a:pt x="1730706" y="1116911"/>
                  <a:pt x="1712134" y="1353986"/>
                </a:cubicBezTo>
                <a:cubicBezTo>
                  <a:pt x="1717430" y="1515202"/>
                  <a:pt x="1557489" y="1629893"/>
                  <a:pt x="1441330" y="1624790"/>
                </a:cubicBezTo>
                <a:cubicBezTo>
                  <a:pt x="1219508" y="1607697"/>
                  <a:pt x="1075820" y="1650471"/>
                  <a:pt x="879478" y="1624790"/>
                </a:cubicBezTo>
                <a:cubicBezTo>
                  <a:pt x="683136" y="1599109"/>
                  <a:pt x="441143" y="1617523"/>
                  <a:pt x="270804" y="1624790"/>
                </a:cubicBezTo>
                <a:cubicBezTo>
                  <a:pt x="109522" y="1615647"/>
                  <a:pt x="6837" y="1506113"/>
                  <a:pt x="0" y="1353986"/>
                </a:cubicBezTo>
                <a:cubicBezTo>
                  <a:pt x="-15283" y="1089448"/>
                  <a:pt x="-14069" y="999928"/>
                  <a:pt x="0" y="812395"/>
                </a:cubicBezTo>
                <a:cubicBezTo>
                  <a:pt x="14069" y="624862"/>
                  <a:pt x="-163" y="438074"/>
                  <a:pt x="0" y="270804"/>
                </a:cubicBezTo>
                <a:close/>
              </a:path>
              <a:path w="1712134" h="1624790" stroke="0" extrusionOk="0">
                <a:moveTo>
                  <a:pt x="0" y="270804"/>
                </a:moveTo>
                <a:cubicBezTo>
                  <a:pt x="11802" y="112488"/>
                  <a:pt x="86963" y="14730"/>
                  <a:pt x="270804" y="0"/>
                </a:cubicBezTo>
                <a:cubicBezTo>
                  <a:pt x="464694" y="-6333"/>
                  <a:pt x="572147" y="24827"/>
                  <a:pt x="844362" y="0"/>
                </a:cubicBezTo>
                <a:cubicBezTo>
                  <a:pt x="1116577" y="-24827"/>
                  <a:pt x="1289132" y="-22644"/>
                  <a:pt x="1441330" y="0"/>
                </a:cubicBezTo>
                <a:cubicBezTo>
                  <a:pt x="1591886" y="25296"/>
                  <a:pt x="1704786" y="136974"/>
                  <a:pt x="1712134" y="270804"/>
                </a:cubicBezTo>
                <a:cubicBezTo>
                  <a:pt x="1724367" y="397189"/>
                  <a:pt x="1705253" y="673523"/>
                  <a:pt x="1712134" y="779900"/>
                </a:cubicBezTo>
                <a:cubicBezTo>
                  <a:pt x="1719015" y="886277"/>
                  <a:pt x="1714386" y="1094658"/>
                  <a:pt x="1712134" y="1353986"/>
                </a:cubicBezTo>
                <a:cubicBezTo>
                  <a:pt x="1699779" y="1489338"/>
                  <a:pt x="1603183" y="1635993"/>
                  <a:pt x="1441330" y="1624790"/>
                </a:cubicBezTo>
                <a:cubicBezTo>
                  <a:pt x="1307176" y="1600392"/>
                  <a:pt x="1033662" y="1620871"/>
                  <a:pt x="891183" y="1624790"/>
                </a:cubicBezTo>
                <a:cubicBezTo>
                  <a:pt x="748704" y="1628709"/>
                  <a:pt x="530426" y="1608695"/>
                  <a:pt x="270804" y="1624790"/>
                </a:cubicBezTo>
                <a:cubicBezTo>
                  <a:pt x="128996" y="1633503"/>
                  <a:pt x="-20147" y="1496172"/>
                  <a:pt x="0" y="1353986"/>
                </a:cubicBezTo>
                <a:cubicBezTo>
                  <a:pt x="-13013" y="1240178"/>
                  <a:pt x="26237" y="1011264"/>
                  <a:pt x="0" y="812395"/>
                </a:cubicBezTo>
                <a:cubicBezTo>
                  <a:pt x="-26237" y="613526"/>
                  <a:pt x="2079" y="479375"/>
                  <a:pt x="0" y="270804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216877072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1" name="Picture 20" descr="A white and blue sign with a wave and house&#10;&#10;AI-generated content may be incorrect.">
            <a:extLst>
              <a:ext uri="{FF2B5EF4-FFF2-40B4-BE49-F238E27FC236}">
                <a16:creationId xmlns:a16="http://schemas.microsoft.com/office/drawing/2014/main" id="{91093C56-830B-10FE-6E13-85D444317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699" y="3373196"/>
            <a:ext cx="731520" cy="731520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D39C3CB-2EAF-0C1C-EA17-5D398C7C0AB0}"/>
              </a:ext>
            </a:extLst>
          </p:cNvPr>
          <p:cNvCxnSpPr>
            <a:cxnSpLocks/>
            <a:stCxn id="38" idx="3"/>
            <a:endCxn id="34" idx="1"/>
          </p:cNvCxnSpPr>
          <p:nvPr/>
        </p:nvCxnSpPr>
        <p:spPr>
          <a:xfrm flipV="1">
            <a:off x="3693316" y="4802104"/>
            <a:ext cx="760465" cy="15424"/>
          </a:xfrm>
          <a:prstGeom prst="straightConnector1">
            <a:avLst/>
          </a:pr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850D951-29B2-EB97-B805-77F227910FF2}"/>
              </a:ext>
            </a:extLst>
          </p:cNvPr>
          <p:cNvSpPr txBox="1"/>
          <p:nvPr/>
        </p:nvSpPr>
        <p:spPr>
          <a:xfrm>
            <a:off x="2152290" y="4015806"/>
            <a:ext cx="13978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F9474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Dataverse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478AAC0-5002-8344-EF63-E963326818ED}"/>
              </a:ext>
            </a:extLst>
          </p:cNvPr>
          <p:cNvSpPr txBox="1"/>
          <p:nvPr/>
        </p:nvSpPr>
        <p:spPr>
          <a:xfrm>
            <a:off x="4304459" y="2717601"/>
            <a:ext cx="461664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DC8E8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Dataverse→Lakehouse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98D62F0-5996-100A-65AD-2AAB125D0D7C}"/>
              </a:ext>
            </a:extLst>
          </p:cNvPr>
          <p:cNvSpPr txBox="1"/>
          <p:nvPr/>
        </p:nvSpPr>
        <p:spPr>
          <a:xfrm>
            <a:off x="1143569" y="776239"/>
            <a:ext cx="21800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DC8E8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+</a:t>
            </a:r>
          </a:p>
        </p:txBody>
      </p:sp>
      <p:pic>
        <p:nvPicPr>
          <p:cNvPr id="89" name="Picture 88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DED8384B-5629-6774-BA09-BC277C6CAD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40" y="3937516"/>
            <a:ext cx="914400" cy="914400"/>
          </a:xfrm>
          <a:prstGeom prst="rect">
            <a:avLst/>
          </a:prstGeom>
        </p:spPr>
      </p:pic>
      <p:pic>
        <p:nvPicPr>
          <p:cNvPr id="82" name="Picture 81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D26C6711-A647-66F1-9D5E-C43D6FA1AE3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80" y="4101966"/>
            <a:ext cx="800968" cy="800968"/>
          </a:xfrm>
          <a:prstGeom prst="rect">
            <a:avLst/>
          </a:prstGeom>
          <a:noFill/>
          <a:effectLst>
            <a:glow rad="152400">
              <a:srgbClr val="FFB900">
                <a:alpha val="72000"/>
              </a:srgbClr>
            </a:glow>
          </a:effectLst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41FCFBC-4B51-93B7-0CD9-AE735027A83A}"/>
              </a:ext>
            </a:extLst>
          </p:cNvPr>
          <p:cNvCxnSpPr>
            <a:cxnSpLocks/>
            <a:endCxn id="82" idx="1"/>
          </p:cNvCxnSpPr>
          <p:nvPr/>
        </p:nvCxnSpPr>
        <p:spPr>
          <a:xfrm flipV="1">
            <a:off x="5574884" y="4502450"/>
            <a:ext cx="828696" cy="262788"/>
          </a:xfrm>
          <a:custGeom>
            <a:avLst/>
            <a:gdLst>
              <a:gd name="connsiteX0" fmla="*/ 0 w 828696"/>
              <a:gd name="connsiteY0" fmla="*/ 0 h 262788"/>
              <a:gd name="connsiteX1" fmla="*/ 389487 w 828696"/>
              <a:gd name="connsiteY1" fmla="*/ 123510 h 262788"/>
              <a:gd name="connsiteX2" fmla="*/ 828696 w 828696"/>
              <a:gd name="connsiteY2" fmla="*/ 262788 h 2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96" h="262788" fill="none" extrusionOk="0">
                <a:moveTo>
                  <a:pt x="0" y="0"/>
                </a:moveTo>
                <a:cubicBezTo>
                  <a:pt x="83781" y="35294"/>
                  <a:pt x="214030" y="71688"/>
                  <a:pt x="389487" y="123510"/>
                </a:cubicBezTo>
                <a:cubicBezTo>
                  <a:pt x="564944" y="175333"/>
                  <a:pt x="739269" y="220666"/>
                  <a:pt x="828696" y="262788"/>
                </a:cubicBezTo>
              </a:path>
              <a:path w="828696" h="262788" fill="none" stroke="0" extrusionOk="0">
                <a:moveTo>
                  <a:pt x="0" y="0"/>
                </a:moveTo>
                <a:cubicBezTo>
                  <a:pt x="111151" y="38456"/>
                  <a:pt x="310909" y="109250"/>
                  <a:pt x="430922" y="136650"/>
                </a:cubicBezTo>
                <a:cubicBezTo>
                  <a:pt x="550935" y="164050"/>
                  <a:pt x="675103" y="234352"/>
                  <a:pt x="828696" y="262788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43083A66-A40B-F531-3279-F4F9504DAECD}"/>
              </a:ext>
            </a:extLst>
          </p:cNvPr>
          <p:cNvSpPr txBox="1"/>
          <p:nvPr/>
        </p:nvSpPr>
        <p:spPr>
          <a:xfrm>
            <a:off x="7896440" y="4829339"/>
            <a:ext cx="914400" cy="430887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latin typeface="Ink Free" panose="03080402000500000000" pitchFamily="66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Power BI</a:t>
            </a:r>
            <a:br>
              <a:rPr kumimoji="0" lang="en-US" sz="1400" b="1" i="0" u="none" strike="noStrike" kern="1200" cap="none" spc="0" normalizeH="0" baseline="0" noProof="0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</a:br>
            <a:endParaRPr kumimoji="0" lang="en-US" sz="1400" b="1" i="0" u="none" strike="noStrike" kern="1200" cap="none" spc="0" normalizeH="0" baseline="0" noProof="0">
              <a:ln>
                <a:solidFill>
                  <a:srgbClr val="FFB900"/>
                </a:solidFill>
              </a:ln>
              <a:solidFill>
                <a:srgbClr val="FFB900"/>
              </a:solidFill>
              <a:effectLst/>
              <a:uLnTx/>
              <a:uFillTx/>
              <a:latin typeface="Ink Free" panose="03080402000500000000" pitchFamily="66" charset="0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40DC7C4-3DD3-AECE-C466-FFBDB5338A4A}"/>
              </a:ext>
            </a:extLst>
          </p:cNvPr>
          <p:cNvSpPr txBox="1"/>
          <p:nvPr/>
        </p:nvSpPr>
        <p:spPr>
          <a:xfrm>
            <a:off x="6206905" y="4994426"/>
            <a:ext cx="1442680" cy="461665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Import</a:t>
            </a:r>
            <a:br>
              <a:rPr kumimoji="0" lang="en-US" sz="1800" b="1" i="0" u="none" strike="noStrike" kern="1200" cap="none" spc="0" normalizeH="0" baseline="0" noProof="0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Semantic Models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0F5BBE8-10BE-6ED2-321C-B14B22D4C806}"/>
              </a:ext>
            </a:extLst>
          </p:cNvPr>
          <p:cNvCxnSpPr>
            <a:cxnSpLocks/>
          </p:cNvCxnSpPr>
          <p:nvPr/>
        </p:nvCxnSpPr>
        <p:spPr>
          <a:xfrm flipV="1">
            <a:off x="7329256" y="4533724"/>
            <a:ext cx="903153" cy="7485"/>
          </a:xfrm>
          <a:custGeom>
            <a:avLst/>
            <a:gdLst>
              <a:gd name="connsiteX0" fmla="*/ 0 w 903153"/>
              <a:gd name="connsiteY0" fmla="*/ 0 h 7485"/>
              <a:gd name="connsiteX1" fmla="*/ 424482 w 903153"/>
              <a:gd name="connsiteY1" fmla="*/ 3518 h 7485"/>
              <a:gd name="connsiteX2" fmla="*/ 903153 w 903153"/>
              <a:gd name="connsiteY2" fmla="*/ 7485 h 7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3153" h="7485" fill="none" extrusionOk="0">
                <a:moveTo>
                  <a:pt x="0" y="0"/>
                </a:moveTo>
                <a:cubicBezTo>
                  <a:pt x="142193" y="-14092"/>
                  <a:pt x="284328" y="-8708"/>
                  <a:pt x="424482" y="3518"/>
                </a:cubicBezTo>
                <a:cubicBezTo>
                  <a:pt x="564636" y="15744"/>
                  <a:pt x="791735" y="29105"/>
                  <a:pt x="903153" y="7485"/>
                </a:cubicBezTo>
              </a:path>
              <a:path w="903153" h="7485" fill="none" stroke="0" extrusionOk="0">
                <a:moveTo>
                  <a:pt x="0" y="0"/>
                </a:moveTo>
                <a:cubicBezTo>
                  <a:pt x="101892" y="15228"/>
                  <a:pt x="337768" y="24209"/>
                  <a:pt x="469640" y="3892"/>
                </a:cubicBezTo>
                <a:cubicBezTo>
                  <a:pt x="601512" y="-16425"/>
                  <a:pt x="733798" y="14178"/>
                  <a:pt x="903153" y="7485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 hidden="1">
            <a:extLst>
              <a:ext uri="{FF2B5EF4-FFF2-40B4-BE49-F238E27FC236}">
                <a16:creationId xmlns:a16="http://schemas.microsoft.com/office/drawing/2014/main" id="{D2AEA1CC-CA66-336F-AC7D-88677FBF1963}"/>
              </a:ext>
            </a:extLst>
          </p:cNvPr>
          <p:cNvGrpSpPr/>
          <p:nvPr/>
        </p:nvGrpSpPr>
        <p:grpSpPr>
          <a:xfrm>
            <a:off x="6716297" y="3808771"/>
            <a:ext cx="3502174" cy="1231679"/>
            <a:chOff x="6716297" y="3841598"/>
            <a:chExt cx="3502174" cy="1231679"/>
          </a:xfrm>
        </p:grpSpPr>
        <p:pic>
          <p:nvPicPr>
            <p:cNvPr id="49" name="Picture 48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8A074771-A02B-38E0-0E9C-22D32D6B3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071" y="3841598"/>
              <a:ext cx="914400" cy="914400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360A455-D9BD-D413-9961-C0753B44E596}"/>
                </a:ext>
              </a:extLst>
            </p:cNvPr>
            <p:cNvCxnSpPr>
              <a:cxnSpLocks/>
              <a:stCxn id="82" idx="3"/>
            </p:cNvCxnSpPr>
            <p:nvPr/>
          </p:nvCxnSpPr>
          <p:spPr>
            <a:xfrm flipV="1">
              <a:off x="7204548" y="4257020"/>
              <a:ext cx="1235577" cy="245430"/>
            </a:xfrm>
            <a:custGeom>
              <a:avLst/>
              <a:gdLst>
                <a:gd name="connsiteX0" fmla="*/ 0 w 1235577"/>
                <a:gd name="connsiteY0" fmla="*/ 0 h 245430"/>
                <a:gd name="connsiteX1" fmla="*/ 580721 w 1235577"/>
                <a:gd name="connsiteY1" fmla="*/ 115352 h 245430"/>
                <a:gd name="connsiteX2" fmla="*/ 1235577 w 1235577"/>
                <a:gd name="connsiteY2" fmla="*/ 245430 h 24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577" h="245430" fill="none" extrusionOk="0">
                  <a:moveTo>
                    <a:pt x="0" y="0"/>
                  </a:moveTo>
                  <a:cubicBezTo>
                    <a:pt x="216603" y="65783"/>
                    <a:pt x="318768" y="92598"/>
                    <a:pt x="580721" y="115352"/>
                  </a:cubicBezTo>
                  <a:cubicBezTo>
                    <a:pt x="842674" y="138106"/>
                    <a:pt x="1056482" y="228156"/>
                    <a:pt x="1235577" y="245430"/>
                  </a:cubicBezTo>
                </a:path>
                <a:path w="1235577" h="245430" fill="none" stroke="0" extrusionOk="0">
                  <a:moveTo>
                    <a:pt x="0" y="0"/>
                  </a:moveTo>
                  <a:cubicBezTo>
                    <a:pt x="196383" y="25359"/>
                    <a:pt x="492543" y="103608"/>
                    <a:pt x="642500" y="127624"/>
                  </a:cubicBezTo>
                  <a:cubicBezTo>
                    <a:pt x="792457" y="151640"/>
                    <a:pt x="987542" y="180637"/>
                    <a:pt x="1235577" y="24543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263E3B0B-33AC-32F0-A991-8AD222B6E9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351" y="4272309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E7749DD4-691F-7B16-C2AD-34649AB5120D}"/>
                </a:ext>
              </a:extLst>
            </p:cNvPr>
            <p:cNvCxnSpPr>
              <a:cxnSpLocks/>
            </p:cNvCxnSpPr>
            <p:nvPr/>
          </p:nvCxnSpPr>
          <p:spPr>
            <a:xfrm>
              <a:off x="6716297" y="4844089"/>
              <a:ext cx="1176163" cy="64101"/>
            </a:xfrm>
            <a:custGeom>
              <a:avLst/>
              <a:gdLst>
                <a:gd name="connsiteX0" fmla="*/ 0 w 1176163"/>
                <a:gd name="connsiteY0" fmla="*/ 0 h 64101"/>
                <a:gd name="connsiteX1" fmla="*/ 552797 w 1176163"/>
                <a:gd name="connsiteY1" fmla="*/ 30127 h 64101"/>
                <a:gd name="connsiteX2" fmla="*/ 1176163 w 1176163"/>
                <a:gd name="connsiteY2" fmla="*/ 64101 h 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163" h="64101" fill="none" extrusionOk="0">
                  <a:moveTo>
                    <a:pt x="0" y="0"/>
                  </a:moveTo>
                  <a:cubicBezTo>
                    <a:pt x="224198" y="-4787"/>
                    <a:pt x="418012" y="27772"/>
                    <a:pt x="552797" y="30127"/>
                  </a:cubicBezTo>
                  <a:cubicBezTo>
                    <a:pt x="687582" y="32482"/>
                    <a:pt x="872429" y="61377"/>
                    <a:pt x="1176163" y="64101"/>
                  </a:cubicBezTo>
                </a:path>
                <a:path w="1176163" h="64101" fill="none" stroke="0" extrusionOk="0">
                  <a:moveTo>
                    <a:pt x="0" y="0"/>
                  </a:moveTo>
                  <a:cubicBezTo>
                    <a:pt x="238179" y="-16783"/>
                    <a:pt x="331784" y="9751"/>
                    <a:pt x="611605" y="33333"/>
                  </a:cubicBezTo>
                  <a:cubicBezTo>
                    <a:pt x="891426" y="56914"/>
                    <a:pt x="916195" y="75224"/>
                    <a:pt x="1176163" y="64101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 hidden="1">
            <a:extLst>
              <a:ext uri="{FF2B5EF4-FFF2-40B4-BE49-F238E27FC236}">
                <a16:creationId xmlns:a16="http://schemas.microsoft.com/office/drawing/2014/main" id="{51B79DC5-E0C2-D2FC-44EA-92D18BE4077B}"/>
              </a:ext>
            </a:extLst>
          </p:cNvPr>
          <p:cNvGrpSpPr/>
          <p:nvPr/>
        </p:nvGrpSpPr>
        <p:grpSpPr>
          <a:xfrm>
            <a:off x="6716297" y="3371286"/>
            <a:ext cx="3190013" cy="1472803"/>
            <a:chOff x="6716297" y="3371286"/>
            <a:chExt cx="3190013" cy="1472803"/>
          </a:xfrm>
        </p:grpSpPr>
        <p:pic>
          <p:nvPicPr>
            <p:cNvPr id="50" name="Picture 49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4770C62A-C889-69D8-070E-791BB085A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910" y="3371286"/>
              <a:ext cx="914400" cy="914400"/>
            </a:xfrm>
            <a:prstGeom prst="rect">
              <a:avLst/>
            </a:prstGeom>
          </p:spPr>
        </p:pic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D88896C0-9AAB-0F86-FF73-B9253BC08C18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8582812" y="3863400"/>
              <a:ext cx="605197" cy="168200"/>
            </a:xfrm>
            <a:custGeom>
              <a:avLst/>
              <a:gdLst>
                <a:gd name="connsiteX0" fmla="*/ 0 w 605197"/>
                <a:gd name="connsiteY0" fmla="*/ 0 h 168200"/>
                <a:gd name="connsiteX1" fmla="*/ 605197 w 605197"/>
                <a:gd name="connsiteY1" fmla="*/ 168200 h 16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197" h="168200" fill="none" extrusionOk="0">
                  <a:moveTo>
                    <a:pt x="0" y="0"/>
                  </a:moveTo>
                  <a:cubicBezTo>
                    <a:pt x="135145" y="58277"/>
                    <a:pt x="426626" y="148711"/>
                    <a:pt x="605197" y="168200"/>
                  </a:cubicBezTo>
                </a:path>
                <a:path w="605197" h="168200" fill="none" stroke="0" extrusionOk="0">
                  <a:moveTo>
                    <a:pt x="0" y="0"/>
                  </a:moveTo>
                  <a:cubicBezTo>
                    <a:pt x="183215" y="79148"/>
                    <a:pt x="382193" y="109015"/>
                    <a:pt x="605197" y="16820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A21C191C-F3E3-7942-6F84-3F3452FFF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844" y="3631116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A2A37C5-4505-94BC-E70F-D5A8AEC802C1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flipV="1">
              <a:off x="6716297" y="4031600"/>
              <a:ext cx="1065547" cy="812489"/>
            </a:xfrm>
            <a:custGeom>
              <a:avLst/>
              <a:gdLst>
                <a:gd name="connsiteX0" fmla="*/ 0 w 1065547"/>
                <a:gd name="connsiteY0" fmla="*/ 0 h 812489"/>
                <a:gd name="connsiteX1" fmla="*/ 500807 w 1065547"/>
                <a:gd name="connsiteY1" fmla="*/ 381870 h 812489"/>
                <a:gd name="connsiteX2" fmla="*/ 1065547 w 1065547"/>
                <a:gd name="connsiteY2" fmla="*/ 812489 h 8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547" h="812489" fill="none" extrusionOk="0">
                  <a:moveTo>
                    <a:pt x="0" y="0"/>
                  </a:moveTo>
                  <a:cubicBezTo>
                    <a:pt x="171500" y="99228"/>
                    <a:pt x="330341" y="242458"/>
                    <a:pt x="500807" y="381870"/>
                  </a:cubicBezTo>
                  <a:cubicBezTo>
                    <a:pt x="671273" y="521282"/>
                    <a:pt x="911279" y="656590"/>
                    <a:pt x="1065547" y="812489"/>
                  </a:cubicBezTo>
                </a:path>
                <a:path w="1065547" h="812489" fill="none" stroke="0" extrusionOk="0">
                  <a:moveTo>
                    <a:pt x="0" y="0"/>
                  </a:moveTo>
                  <a:cubicBezTo>
                    <a:pt x="197011" y="180000"/>
                    <a:pt x="383132" y="261842"/>
                    <a:pt x="554084" y="422494"/>
                  </a:cubicBezTo>
                  <a:cubicBezTo>
                    <a:pt x="725036" y="583146"/>
                    <a:pt x="902419" y="670634"/>
                    <a:pt x="1065547" y="812489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EDFF301-28B7-2C16-A5D7-97E83202DB81}"/>
              </a:ext>
            </a:extLst>
          </p:cNvPr>
          <p:cNvSpPr txBox="1"/>
          <p:nvPr/>
        </p:nvSpPr>
        <p:spPr>
          <a:xfrm>
            <a:off x="4453781" y="5924296"/>
            <a:ext cx="7622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BF9474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Raw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6625ADD-C72B-FAF6-B932-2D3B9FE8D9DB}"/>
              </a:ext>
            </a:extLst>
          </p:cNvPr>
          <p:cNvSpPr txBox="1"/>
          <p:nvPr/>
        </p:nvSpPr>
        <p:spPr>
          <a:xfrm>
            <a:off x="6122231" y="5943766"/>
            <a:ext cx="1585370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Curated</a:t>
            </a:r>
            <a:endParaRPr kumimoji="0" lang="en-US" sz="3600" b="1" i="0" u="none" strike="noStrike" kern="1200" cap="none" spc="0" normalizeH="0" baseline="0" noProof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Ink Free" panose="03080402000500000000" pitchFamily="66" charset="0"/>
              <a:ea typeface="+mn-ea"/>
              <a:cs typeface="+mn-cs"/>
            </a:endParaRP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41C6F61-29FD-282A-CEDE-F94CA6F35D6A}"/>
              </a:ext>
            </a:extLst>
          </p:cNvPr>
          <p:cNvCxnSpPr>
            <a:cxnSpLocks/>
          </p:cNvCxnSpPr>
          <p:nvPr/>
        </p:nvCxnSpPr>
        <p:spPr>
          <a:xfrm>
            <a:off x="5435196" y="6201295"/>
            <a:ext cx="687035" cy="0"/>
          </a:xfrm>
          <a:custGeom>
            <a:avLst/>
            <a:gdLst>
              <a:gd name="connsiteX0" fmla="*/ 0 w 687035"/>
              <a:gd name="connsiteY0" fmla="*/ 0 h 0"/>
              <a:gd name="connsiteX1" fmla="*/ 687035 w 687035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7035" fill="none" extrusionOk="0">
                <a:moveTo>
                  <a:pt x="0" y="0"/>
                </a:moveTo>
                <a:cubicBezTo>
                  <a:pt x="297035" y="-18710"/>
                  <a:pt x="488439" y="-25655"/>
                  <a:pt x="687035" y="1"/>
                </a:cubicBezTo>
              </a:path>
              <a:path w="687035" fill="none" stroke="0" extrusionOk="0">
                <a:moveTo>
                  <a:pt x="0" y="0"/>
                </a:moveTo>
                <a:cubicBezTo>
                  <a:pt x="165113" y="23954"/>
                  <a:pt x="377538" y="5181"/>
                  <a:pt x="687035" y="1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BF9474"/>
                </a:gs>
                <a:gs pos="100000">
                  <a:schemeClr val="tx1">
                    <a:lumMod val="85000"/>
                  </a:schemeClr>
                </a:gs>
              </a:gsLst>
              <a:lin ang="0" scaled="1"/>
              <a:tileRect/>
            </a:gradFill>
            <a:headEnd type="none" w="lg" len="sm"/>
            <a:tailEnd type="triangle" w="med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!!Fabric">
            <a:extLst>
              <a:ext uri="{FF2B5EF4-FFF2-40B4-BE49-F238E27FC236}">
                <a16:creationId xmlns:a16="http://schemas.microsoft.com/office/drawing/2014/main" id="{F14E6AD6-6490-013A-001E-C0F5DF85A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98967" y="662819"/>
            <a:ext cx="714017" cy="7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3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71AD8-D787-44CA-2ED1-8E786ADBD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">
            <a:extLst>
              <a:ext uri="{FF2B5EF4-FFF2-40B4-BE49-F238E27FC236}">
                <a16:creationId xmlns:a16="http://schemas.microsoft.com/office/drawing/2014/main" id="{30CB6486-4367-31CA-D890-642EDB46F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69015" y="557731"/>
            <a:ext cx="0" cy="991014"/>
          </a:xfrm>
          <a:prstGeom prst="line">
            <a:avLst/>
          </a:prstGeom>
          <a:ln w="19050">
            <a:solidFill>
              <a:schemeClr val="tx1">
                <a:alpha val="1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">
            <a:extLst>
              <a:ext uri="{FF2B5EF4-FFF2-40B4-BE49-F238E27FC236}">
                <a16:creationId xmlns:a16="http://schemas.microsoft.com/office/drawing/2014/main" id="{C0630CB8-403D-6B0B-B89A-E5DD982AA151}"/>
              </a:ext>
            </a:extLst>
          </p:cNvPr>
          <p:cNvSpPr txBox="1">
            <a:spLocks/>
          </p:cNvSpPr>
          <p:nvPr/>
        </p:nvSpPr>
        <p:spPr>
          <a:xfrm>
            <a:off x="2830003" y="1093869"/>
            <a:ext cx="7947258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407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636660" algn="l"/>
              </a:tabLst>
              <a:defRPr/>
            </a:pP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More ways to enable Link to Fabric …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E3B7D5D-877E-2E6A-F180-B181095C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667" y="549815"/>
            <a:ext cx="8850361" cy="553998"/>
          </a:xfrm>
        </p:spPr>
        <p:txBody>
          <a:bodyPr>
            <a:normAutofit/>
          </a:bodyPr>
          <a:lstStyle/>
          <a:p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Introducing Mirrored Dataverse</a:t>
            </a:r>
            <a:endParaRPr lang="en-US"/>
          </a:p>
        </p:txBody>
      </p:sp>
      <p:pic>
        <p:nvPicPr>
          <p:cNvPr id="9" name="Picture 8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CB7607AC-CBAD-83ED-7364-1182F644363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740" y="576455"/>
            <a:ext cx="886746" cy="88674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8088A277-E2F8-39E9-EF17-D20B25B88ED1}"/>
              </a:ext>
            </a:extLst>
          </p:cNvPr>
          <p:cNvSpPr txBox="1"/>
          <p:nvPr/>
        </p:nvSpPr>
        <p:spPr>
          <a:xfrm>
            <a:off x="1143569" y="776239"/>
            <a:ext cx="21800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DC8E8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+</a:t>
            </a:r>
          </a:p>
        </p:txBody>
      </p:sp>
      <p:grpSp>
        <p:nvGrpSpPr>
          <p:cNvPr id="90" name="Group 89" hidden="1">
            <a:extLst>
              <a:ext uri="{FF2B5EF4-FFF2-40B4-BE49-F238E27FC236}">
                <a16:creationId xmlns:a16="http://schemas.microsoft.com/office/drawing/2014/main" id="{FEAEB368-D087-5648-DA8C-232F349F5728}"/>
              </a:ext>
            </a:extLst>
          </p:cNvPr>
          <p:cNvGrpSpPr/>
          <p:nvPr/>
        </p:nvGrpSpPr>
        <p:grpSpPr>
          <a:xfrm>
            <a:off x="6716297" y="3808771"/>
            <a:ext cx="3502174" cy="1231679"/>
            <a:chOff x="6716297" y="3841598"/>
            <a:chExt cx="3502174" cy="1231679"/>
          </a:xfrm>
        </p:grpSpPr>
        <p:pic>
          <p:nvPicPr>
            <p:cNvPr id="49" name="Picture 48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B864EFCB-AF86-0FF5-6A91-618E2C492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071" y="3841598"/>
              <a:ext cx="914400" cy="914400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4C095F0-A96E-7717-0DD3-4EE0BB2F1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548" y="4257020"/>
              <a:ext cx="1235577" cy="245430"/>
            </a:xfrm>
            <a:custGeom>
              <a:avLst/>
              <a:gdLst>
                <a:gd name="connsiteX0" fmla="*/ 0 w 1235577"/>
                <a:gd name="connsiteY0" fmla="*/ 0 h 245430"/>
                <a:gd name="connsiteX1" fmla="*/ 580721 w 1235577"/>
                <a:gd name="connsiteY1" fmla="*/ 115352 h 245430"/>
                <a:gd name="connsiteX2" fmla="*/ 1235577 w 1235577"/>
                <a:gd name="connsiteY2" fmla="*/ 245430 h 24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577" h="245430" fill="none" extrusionOk="0">
                  <a:moveTo>
                    <a:pt x="0" y="0"/>
                  </a:moveTo>
                  <a:cubicBezTo>
                    <a:pt x="216603" y="65783"/>
                    <a:pt x="318768" y="92598"/>
                    <a:pt x="580721" y="115352"/>
                  </a:cubicBezTo>
                  <a:cubicBezTo>
                    <a:pt x="842674" y="138106"/>
                    <a:pt x="1056482" y="228156"/>
                    <a:pt x="1235577" y="245430"/>
                  </a:cubicBezTo>
                </a:path>
                <a:path w="1235577" h="245430" fill="none" stroke="0" extrusionOk="0">
                  <a:moveTo>
                    <a:pt x="0" y="0"/>
                  </a:moveTo>
                  <a:cubicBezTo>
                    <a:pt x="196383" y="25359"/>
                    <a:pt x="492543" y="103608"/>
                    <a:pt x="642500" y="127624"/>
                  </a:cubicBezTo>
                  <a:cubicBezTo>
                    <a:pt x="792457" y="151640"/>
                    <a:pt x="987542" y="180637"/>
                    <a:pt x="1235577" y="24543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7752C6B8-40F1-9E43-70A0-94CC7A758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351" y="4272309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2322D33-0261-2631-2678-0010200459D0}"/>
                </a:ext>
              </a:extLst>
            </p:cNvPr>
            <p:cNvCxnSpPr>
              <a:cxnSpLocks/>
            </p:cNvCxnSpPr>
            <p:nvPr/>
          </p:nvCxnSpPr>
          <p:spPr>
            <a:xfrm>
              <a:off x="6716297" y="4844089"/>
              <a:ext cx="1176163" cy="64101"/>
            </a:xfrm>
            <a:custGeom>
              <a:avLst/>
              <a:gdLst>
                <a:gd name="connsiteX0" fmla="*/ 0 w 1176163"/>
                <a:gd name="connsiteY0" fmla="*/ 0 h 64101"/>
                <a:gd name="connsiteX1" fmla="*/ 552797 w 1176163"/>
                <a:gd name="connsiteY1" fmla="*/ 30127 h 64101"/>
                <a:gd name="connsiteX2" fmla="*/ 1176163 w 1176163"/>
                <a:gd name="connsiteY2" fmla="*/ 64101 h 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163" h="64101" fill="none" extrusionOk="0">
                  <a:moveTo>
                    <a:pt x="0" y="0"/>
                  </a:moveTo>
                  <a:cubicBezTo>
                    <a:pt x="224198" y="-4787"/>
                    <a:pt x="418012" y="27772"/>
                    <a:pt x="552797" y="30127"/>
                  </a:cubicBezTo>
                  <a:cubicBezTo>
                    <a:pt x="687582" y="32482"/>
                    <a:pt x="872429" y="61377"/>
                    <a:pt x="1176163" y="64101"/>
                  </a:cubicBezTo>
                </a:path>
                <a:path w="1176163" h="64101" fill="none" stroke="0" extrusionOk="0">
                  <a:moveTo>
                    <a:pt x="0" y="0"/>
                  </a:moveTo>
                  <a:cubicBezTo>
                    <a:pt x="238179" y="-16783"/>
                    <a:pt x="331784" y="9751"/>
                    <a:pt x="611605" y="33333"/>
                  </a:cubicBezTo>
                  <a:cubicBezTo>
                    <a:pt x="891426" y="56914"/>
                    <a:pt x="916195" y="75224"/>
                    <a:pt x="1176163" y="64101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 hidden="1">
            <a:extLst>
              <a:ext uri="{FF2B5EF4-FFF2-40B4-BE49-F238E27FC236}">
                <a16:creationId xmlns:a16="http://schemas.microsoft.com/office/drawing/2014/main" id="{741BFAC7-946C-4842-BC86-1E2BA14E7FC6}"/>
              </a:ext>
            </a:extLst>
          </p:cNvPr>
          <p:cNvGrpSpPr/>
          <p:nvPr/>
        </p:nvGrpSpPr>
        <p:grpSpPr>
          <a:xfrm>
            <a:off x="6716297" y="3371286"/>
            <a:ext cx="3190013" cy="1472803"/>
            <a:chOff x="6716297" y="3371286"/>
            <a:chExt cx="3190013" cy="1472803"/>
          </a:xfrm>
        </p:grpSpPr>
        <p:pic>
          <p:nvPicPr>
            <p:cNvPr id="50" name="Picture 49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6203C708-BB48-6BEF-346C-E0DDF5FB2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910" y="3371286"/>
              <a:ext cx="914400" cy="914400"/>
            </a:xfrm>
            <a:prstGeom prst="rect">
              <a:avLst/>
            </a:prstGeom>
          </p:spPr>
        </p:pic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44C613B-21D5-5057-8792-6DF4F6E112F1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8582812" y="3863400"/>
              <a:ext cx="605197" cy="168200"/>
            </a:xfrm>
            <a:custGeom>
              <a:avLst/>
              <a:gdLst>
                <a:gd name="connsiteX0" fmla="*/ 0 w 605197"/>
                <a:gd name="connsiteY0" fmla="*/ 0 h 168200"/>
                <a:gd name="connsiteX1" fmla="*/ 605197 w 605197"/>
                <a:gd name="connsiteY1" fmla="*/ 168200 h 16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197" h="168200" fill="none" extrusionOk="0">
                  <a:moveTo>
                    <a:pt x="0" y="0"/>
                  </a:moveTo>
                  <a:cubicBezTo>
                    <a:pt x="135145" y="58277"/>
                    <a:pt x="426626" y="148711"/>
                    <a:pt x="605197" y="168200"/>
                  </a:cubicBezTo>
                </a:path>
                <a:path w="605197" h="168200" fill="none" stroke="0" extrusionOk="0">
                  <a:moveTo>
                    <a:pt x="0" y="0"/>
                  </a:moveTo>
                  <a:cubicBezTo>
                    <a:pt x="183215" y="79148"/>
                    <a:pt x="382193" y="109015"/>
                    <a:pt x="605197" y="16820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D9A32A18-D093-A199-E874-FA4E49A0B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844" y="3631116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508582A-0C86-0821-813E-684D2EFAD1E9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flipV="1">
              <a:off x="6716297" y="4031600"/>
              <a:ext cx="1065547" cy="812489"/>
            </a:xfrm>
            <a:custGeom>
              <a:avLst/>
              <a:gdLst>
                <a:gd name="connsiteX0" fmla="*/ 0 w 1065547"/>
                <a:gd name="connsiteY0" fmla="*/ 0 h 812489"/>
                <a:gd name="connsiteX1" fmla="*/ 500807 w 1065547"/>
                <a:gd name="connsiteY1" fmla="*/ 381870 h 812489"/>
                <a:gd name="connsiteX2" fmla="*/ 1065547 w 1065547"/>
                <a:gd name="connsiteY2" fmla="*/ 812489 h 8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547" h="812489" fill="none" extrusionOk="0">
                  <a:moveTo>
                    <a:pt x="0" y="0"/>
                  </a:moveTo>
                  <a:cubicBezTo>
                    <a:pt x="171500" y="99228"/>
                    <a:pt x="330341" y="242458"/>
                    <a:pt x="500807" y="381870"/>
                  </a:cubicBezTo>
                  <a:cubicBezTo>
                    <a:pt x="671273" y="521282"/>
                    <a:pt x="911279" y="656590"/>
                    <a:pt x="1065547" y="812489"/>
                  </a:cubicBezTo>
                </a:path>
                <a:path w="1065547" h="812489" fill="none" stroke="0" extrusionOk="0">
                  <a:moveTo>
                    <a:pt x="0" y="0"/>
                  </a:moveTo>
                  <a:cubicBezTo>
                    <a:pt x="197011" y="180000"/>
                    <a:pt x="383132" y="261842"/>
                    <a:pt x="554084" y="422494"/>
                  </a:cubicBezTo>
                  <a:cubicBezTo>
                    <a:pt x="725036" y="583146"/>
                    <a:pt x="902419" y="670634"/>
                    <a:pt x="1065547" y="812489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!!Fabric">
            <a:extLst>
              <a:ext uri="{FF2B5EF4-FFF2-40B4-BE49-F238E27FC236}">
                <a16:creationId xmlns:a16="http://schemas.microsoft.com/office/drawing/2014/main" id="{0B90BE48-99B9-52F5-62D0-2DF06982F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967" y="662819"/>
            <a:ext cx="714017" cy="714017"/>
          </a:xfrm>
          <a:prstGeom prst="rect">
            <a:avLst/>
          </a:prstGeom>
        </p:spPr>
      </p:pic>
      <p:sp>
        <p:nvSpPr>
          <p:cNvPr id="3" name="Rounded Rectangle 38">
            <a:extLst>
              <a:ext uri="{FF2B5EF4-FFF2-40B4-BE49-F238E27FC236}">
                <a16:creationId xmlns:a16="http://schemas.microsoft.com/office/drawing/2014/main" id="{C73C1BC0-9C0C-93CF-88AD-265D3C070151}"/>
              </a:ext>
            </a:extLst>
          </p:cNvPr>
          <p:cNvSpPr/>
          <p:nvPr/>
        </p:nvSpPr>
        <p:spPr bwMode="auto">
          <a:xfrm>
            <a:off x="3186871" y="2712693"/>
            <a:ext cx="6982061" cy="3051437"/>
          </a:xfrm>
          <a:custGeom>
            <a:avLst/>
            <a:gdLst>
              <a:gd name="connsiteX0" fmla="*/ 0 w 6982061"/>
              <a:gd name="connsiteY0" fmla="*/ 160872 h 3051437"/>
              <a:gd name="connsiteX1" fmla="*/ 160872 w 6982061"/>
              <a:gd name="connsiteY1" fmla="*/ 0 h 3051437"/>
              <a:gd name="connsiteX2" fmla="*/ 826904 w 6982061"/>
              <a:gd name="connsiteY2" fmla="*/ 0 h 3051437"/>
              <a:gd name="connsiteX3" fmla="*/ 1426332 w 6982061"/>
              <a:gd name="connsiteY3" fmla="*/ 0 h 3051437"/>
              <a:gd name="connsiteX4" fmla="*/ 2092364 w 6982061"/>
              <a:gd name="connsiteY4" fmla="*/ 0 h 3051437"/>
              <a:gd name="connsiteX5" fmla="*/ 2758396 w 6982061"/>
              <a:gd name="connsiteY5" fmla="*/ 0 h 3051437"/>
              <a:gd name="connsiteX6" fmla="*/ 3424427 w 6982061"/>
              <a:gd name="connsiteY6" fmla="*/ 0 h 3051437"/>
              <a:gd name="connsiteX7" fmla="*/ 4090459 w 6982061"/>
              <a:gd name="connsiteY7" fmla="*/ 0 h 3051437"/>
              <a:gd name="connsiteX8" fmla="*/ 4889697 w 6982061"/>
              <a:gd name="connsiteY8" fmla="*/ 0 h 3051437"/>
              <a:gd name="connsiteX9" fmla="*/ 5422522 w 6982061"/>
              <a:gd name="connsiteY9" fmla="*/ 0 h 3051437"/>
              <a:gd name="connsiteX10" fmla="*/ 6021951 w 6982061"/>
              <a:gd name="connsiteY10" fmla="*/ 0 h 3051437"/>
              <a:gd name="connsiteX11" fmla="*/ 6821189 w 6982061"/>
              <a:gd name="connsiteY11" fmla="*/ 0 h 3051437"/>
              <a:gd name="connsiteX12" fmla="*/ 6982061 w 6982061"/>
              <a:gd name="connsiteY12" fmla="*/ 160872 h 3051437"/>
              <a:gd name="connsiteX13" fmla="*/ 6982061 w 6982061"/>
              <a:gd name="connsiteY13" fmla="*/ 843295 h 3051437"/>
              <a:gd name="connsiteX14" fmla="*/ 6982061 w 6982061"/>
              <a:gd name="connsiteY14" fmla="*/ 1525719 h 3051437"/>
              <a:gd name="connsiteX15" fmla="*/ 6982061 w 6982061"/>
              <a:gd name="connsiteY15" fmla="*/ 2208142 h 3051437"/>
              <a:gd name="connsiteX16" fmla="*/ 6982061 w 6982061"/>
              <a:gd name="connsiteY16" fmla="*/ 2890565 h 3051437"/>
              <a:gd name="connsiteX17" fmla="*/ 6821189 w 6982061"/>
              <a:gd name="connsiteY17" fmla="*/ 3051437 h 3051437"/>
              <a:gd name="connsiteX18" fmla="*/ 6021951 w 6982061"/>
              <a:gd name="connsiteY18" fmla="*/ 3051437 h 3051437"/>
              <a:gd name="connsiteX19" fmla="*/ 5422522 w 6982061"/>
              <a:gd name="connsiteY19" fmla="*/ 3051437 h 3051437"/>
              <a:gd name="connsiteX20" fmla="*/ 4689888 w 6982061"/>
              <a:gd name="connsiteY20" fmla="*/ 3051437 h 3051437"/>
              <a:gd name="connsiteX21" fmla="*/ 3957253 w 6982061"/>
              <a:gd name="connsiteY21" fmla="*/ 3051437 h 3051437"/>
              <a:gd name="connsiteX22" fmla="*/ 3224618 w 6982061"/>
              <a:gd name="connsiteY22" fmla="*/ 3051437 h 3051437"/>
              <a:gd name="connsiteX23" fmla="*/ 2691792 w 6982061"/>
              <a:gd name="connsiteY23" fmla="*/ 3051437 h 3051437"/>
              <a:gd name="connsiteX24" fmla="*/ 1959158 w 6982061"/>
              <a:gd name="connsiteY24" fmla="*/ 3051437 h 3051437"/>
              <a:gd name="connsiteX25" fmla="*/ 1492935 w 6982061"/>
              <a:gd name="connsiteY25" fmla="*/ 3051437 h 3051437"/>
              <a:gd name="connsiteX26" fmla="*/ 760301 w 6982061"/>
              <a:gd name="connsiteY26" fmla="*/ 3051437 h 3051437"/>
              <a:gd name="connsiteX27" fmla="*/ 160872 w 6982061"/>
              <a:gd name="connsiteY27" fmla="*/ 3051437 h 3051437"/>
              <a:gd name="connsiteX28" fmla="*/ 0 w 6982061"/>
              <a:gd name="connsiteY28" fmla="*/ 2890565 h 3051437"/>
              <a:gd name="connsiteX29" fmla="*/ 0 w 6982061"/>
              <a:gd name="connsiteY29" fmla="*/ 2208142 h 3051437"/>
              <a:gd name="connsiteX30" fmla="*/ 0 w 6982061"/>
              <a:gd name="connsiteY30" fmla="*/ 1498422 h 3051437"/>
              <a:gd name="connsiteX31" fmla="*/ 0 w 6982061"/>
              <a:gd name="connsiteY31" fmla="*/ 788701 h 3051437"/>
              <a:gd name="connsiteX32" fmla="*/ 0 w 6982061"/>
              <a:gd name="connsiteY32" fmla="*/ 160872 h 3051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82061" h="3051437" fill="none" extrusionOk="0">
                <a:moveTo>
                  <a:pt x="0" y="160872"/>
                </a:moveTo>
                <a:cubicBezTo>
                  <a:pt x="6236" y="54974"/>
                  <a:pt x="78329" y="-435"/>
                  <a:pt x="160872" y="0"/>
                </a:cubicBezTo>
                <a:cubicBezTo>
                  <a:pt x="447184" y="-9405"/>
                  <a:pt x="581082" y="-32273"/>
                  <a:pt x="826904" y="0"/>
                </a:cubicBezTo>
                <a:cubicBezTo>
                  <a:pt x="1072726" y="32273"/>
                  <a:pt x="1180388" y="17649"/>
                  <a:pt x="1426332" y="0"/>
                </a:cubicBezTo>
                <a:cubicBezTo>
                  <a:pt x="1672276" y="-17649"/>
                  <a:pt x="1906848" y="9757"/>
                  <a:pt x="2092364" y="0"/>
                </a:cubicBezTo>
                <a:cubicBezTo>
                  <a:pt x="2277880" y="-9757"/>
                  <a:pt x="2593003" y="-25499"/>
                  <a:pt x="2758396" y="0"/>
                </a:cubicBezTo>
                <a:cubicBezTo>
                  <a:pt x="2923789" y="25499"/>
                  <a:pt x="3134244" y="-5250"/>
                  <a:pt x="3424427" y="0"/>
                </a:cubicBezTo>
                <a:cubicBezTo>
                  <a:pt x="3714610" y="5250"/>
                  <a:pt x="3896620" y="-14972"/>
                  <a:pt x="4090459" y="0"/>
                </a:cubicBezTo>
                <a:cubicBezTo>
                  <a:pt x="4284298" y="14972"/>
                  <a:pt x="4623373" y="-4946"/>
                  <a:pt x="4889697" y="0"/>
                </a:cubicBezTo>
                <a:cubicBezTo>
                  <a:pt x="5156021" y="4946"/>
                  <a:pt x="5176543" y="13333"/>
                  <a:pt x="5422522" y="0"/>
                </a:cubicBezTo>
                <a:cubicBezTo>
                  <a:pt x="5668502" y="-13333"/>
                  <a:pt x="5872982" y="-11232"/>
                  <a:pt x="6021951" y="0"/>
                </a:cubicBezTo>
                <a:cubicBezTo>
                  <a:pt x="6170920" y="11232"/>
                  <a:pt x="6515921" y="3798"/>
                  <a:pt x="6821189" y="0"/>
                </a:cubicBezTo>
                <a:cubicBezTo>
                  <a:pt x="6920270" y="11230"/>
                  <a:pt x="6981133" y="74344"/>
                  <a:pt x="6982061" y="160872"/>
                </a:cubicBezTo>
                <a:cubicBezTo>
                  <a:pt x="7011858" y="360751"/>
                  <a:pt x="6999661" y="511859"/>
                  <a:pt x="6982061" y="843295"/>
                </a:cubicBezTo>
                <a:cubicBezTo>
                  <a:pt x="6964461" y="1174731"/>
                  <a:pt x="7012199" y="1254620"/>
                  <a:pt x="6982061" y="1525719"/>
                </a:cubicBezTo>
                <a:cubicBezTo>
                  <a:pt x="6951923" y="1796818"/>
                  <a:pt x="6995836" y="1924358"/>
                  <a:pt x="6982061" y="2208142"/>
                </a:cubicBezTo>
                <a:cubicBezTo>
                  <a:pt x="6968286" y="2491926"/>
                  <a:pt x="7000478" y="2694954"/>
                  <a:pt x="6982061" y="2890565"/>
                </a:cubicBezTo>
                <a:cubicBezTo>
                  <a:pt x="6980267" y="2986690"/>
                  <a:pt x="6911581" y="3061570"/>
                  <a:pt x="6821189" y="3051437"/>
                </a:cubicBezTo>
                <a:cubicBezTo>
                  <a:pt x="6424151" y="3090948"/>
                  <a:pt x="6258621" y="3033613"/>
                  <a:pt x="6021951" y="3051437"/>
                </a:cubicBezTo>
                <a:cubicBezTo>
                  <a:pt x="5785281" y="3069261"/>
                  <a:pt x="5708627" y="3069445"/>
                  <a:pt x="5422522" y="3051437"/>
                </a:cubicBezTo>
                <a:cubicBezTo>
                  <a:pt x="5136417" y="3033429"/>
                  <a:pt x="4847459" y="3083545"/>
                  <a:pt x="4689888" y="3051437"/>
                </a:cubicBezTo>
                <a:cubicBezTo>
                  <a:pt x="4532317" y="3019329"/>
                  <a:pt x="4317846" y="3064418"/>
                  <a:pt x="3957253" y="3051437"/>
                </a:cubicBezTo>
                <a:cubicBezTo>
                  <a:pt x="3596660" y="3038456"/>
                  <a:pt x="3504774" y="3019588"/>
                  <a:pt x="3224618" y="3051437"/>
                </a:cubicBezTo>
                <a:cubicBezTo>
                  <a:pt x="2944462" y="3083286"/>
                  <a:pt x="2955340" y="3051956"/>
                  <a:pt x="2691792" y="3051437"/>
                </a:cubicBezTo>
                <a:cubicBezTo>
                  <a:pt x="2428244" y="3050918"/>
                  <a:pt x="2237128" y="3062294"/>
                  <a:pt x="1959158" y="3051437"/>
                </a:cubicBezTo>
                <a:cubicBezTo>
                  <a:pt x="1681188" y="3040580"/>
                  <a:pt x="1664674" y="3068356"/>
                  <a:pt x="1492935" y="3051437"/>
                </a:cubicBezTo>
                <a:cubicBezTo>
                  <a:pt x="1321196" y="3034518"/>
                  <a:pt x="1098957" y="3066229"/>
                  <a:pt x="760301" y="3051437"/>
                </a:cubicBezTo>
                <a:cubicBezTo>
                  <a:pt x="421645" y="3036645"/>
                  <a:pt x="384163" y="3026302"/>
                  <a:pt x="160872" y="3051437"/>
                </a:cubicBezTo>
                <a:cubicBezTo>
                  <a:pt x="63754" y="3061458"/>
                  <a:pt x="5179" y="2971419"/>
                  <a:pt x="0" y="2890565"/>
                </a:cubicBezTo>
                <a:cubicBezTo>
                  <a:pt x="-28700" y="2679891"/>
                  <a:pt x="28007" y="2507839"/>
                  <a:pt x="0" y="2208142"/>
                </a:cubicBezTo>
                <a:cubicBezTo>
                  <a:pt x="-28007" y="1908445"/>
                  <a:pt x="-3369" y="1794488"/>
                  <a:pt x="0" y="1498422"/>
                </a:cubicBezTo>
                <a:cubicBezTo>
                  <a:pt x="3369" y="1202356"/>
                  <a:pt x="-4" y="996727"/>
                  <a:pt x="0" y="788701"/>
                </a:cubicBezTo>
                <a:cubicBezTo>
                  <a:pt x="4" y="580675"/>
                  <a:pt x="2735" y="442753"/>
                  <a:pt x="0" y="160872"/>
                </a:cubicBezTo>
                <a:close/>
              </a:path>
              <a:path w="6982061" h="3051437" stroke="0" extrusionOk="0">
                <a:moveTo>
                  <a:pt x="0" y="160872"/>
                </a:moveTo>
                <a:cubicBezTo>
                  <a:pt x="8718" y="71997"/>
                  <a:pt x="78383" y="11077"/>
                  <a:pt x="160872" y="0"/>
                </a:cubicBezTo>
                <a:cubicBezTo>
                  <a:pt x="390356" y="7977"/>
                  <a:pt x="565369" y="25196"/>
                  <a:pt x="760301" y="0"/>
                </a:cubicBezTo>
                <a:cubicBezTo>
                  <a:pt x="955233" y="-25196"/>
                  <a:pt x="1181365" y="23023"/>
                  <a:pt x="1426332" y="0"/>
                </a:cubicBezTo>
                <a:cubicBezTo>
                  <a:pt x="1671299" y="-23023"/>
                  <a:pt x="1813897" y="-20745"/>
                  <a:pt x="2092364" y="0"/>
                </a:cubicBezTo>
                <a:cubicBezTo>
                  <a:pt x="2370831" y="20745"/>
                  <a:pt x="2356218" y="-14887"/>
                  <a:pt x="2558586" y="0"/>
                </a:cubicBezTo>
                <a:cubicBezTo>
                  <a:pt x="2760954" y="14887"/>
                  <a:pt x="3116140" y="25433"/>
                  <a:pt x="3291221" y="0"/>
                </a:cubicBezTo>
                <a:cubicBezTo>
                  <a:pt x="3466303" y="-25433"/>
                  <a:pt x="3840656" y="22602"/>
                  <a:pt x="4023856" y="0"/>
                </a:cubicBezTo>
                <a:cubicBezTo>
                  <a:pt x="4207056" y="-22602"/>
                  <a:pt x="4320247" y="-25562"/>
                  <a:pt x="4556681" y="0"/>
                </a:cubicBezTo>
                <a:cubicBezTo>
                  <a:pt x="4793115" y="25562"/>
                  <a:pt x="5039329" y="-27568"/>
                  <a:pt x="5289316" y="0"/>
                </a:cubicBezTo>
                <a:cubicBezTo>
                  <a:pt x="5539303" y="27568"/>
                  <a:pt x="5893469" y="-33424"/>
                  <a:pt x="6088554" y="0"/>
                </a:cubicBezTo>
                <a:cubicBezTo>
                  <a:pt x="6283639" y="33424"/>
                  <a:pt x="6498171" y="-29008"/>
                  <a:pt x="6821189" y="0"/>
                </a:cubicBezTo>
                <a:cubicBezTo>
                  <a:pt x="6910989" y="6133"/>
                  <a:pt x="6973704" y="53298"/>
                  <a:pt x="6982061" y="160872"/>
                </a:cubicBezTo>
                <a:cubicBezTo>
                  <a:pt x="7009558" y="361572"/>
                  <a:pt x="6973983" y="702395"/>
                  <a:pt x="6982061" y="843295"/>
                </a:cubicBezTo>
                <a:cubicBezTo>
                  <a:pt x="6990139" y="984195"/>
                  <a:pt x="6978825" y="1234306"/>
                  <a:pt x="6982061" y="1498422"/>
                </a:cubicBezTo>
                <a:cubicBezTo>
                  <a:pt x="6985297" y="1762538"/>
                  <a:pt x="7009608" y="1873463"/>
                  <a:pt x="6982061" y="2235439"/>
                </a:cubicBezTo>
                <a:cubicBezTo>
                  <a:pt x="6954514" y="2597415"/>
                  <a:pt x="6961951" y="2606512"/>
                  <a:pt x="6982061" y="2890565"/>
                </a:cubicBezTo>
                <a:cubicBezTo>
                  <a:pt x="6969707" y="2981993"/>
                  <a:pt x="6916638" y="3061175"/>
                  <a:pt x="6821189" y="3051437"/>
                </a:cubicBezTo>
                <a:cubicBezTo>
                  <a:pt x="6460296" y="3070216"/>
                  <a:pt x="6383239" y="3031744"/>
                  <a:pt x="6088554" y="3051437"/>
                </a:cubicBezTo>
                <a:cubicBezTo>
                  <a:pt x="5793870" y="3071130"/>
                  <a:pt x="5738545" y="3055417"/>
                  <a:pt x="5622332" y="3051437"/>
                </a:cubicBezTo>
                <a:cubicBezTo>
                  <a:pt x="5506119" y="3047457"/>
                  <a:pt x="4991680" y="3076933"/>
                  <a:pt x="4823094" y="3051437"/>
                </a:cubicBezTo>
                <a:cubicBezTo>
                  <a:pt x="4654508" y="3025941"/>
                  <a:pt x="4445961" y="3030057"/>
                  <a:pt x="4223665" y="3051437"/>
                </a:cubicBezTo>
                <a:cubicBezTo>
                  <a:pt x="4001369" y="3072817"/>
                  <a:pt x="3792315" y="3035787"/>
                  <a:pt x="3491031" y="3051437"/>
                </a:cubicBezTo>
                <a:cubicBezTo>
                  <a:pt x="3189747" y="3067087"/>
                  <a:pt x="3039033" y="3033130"/>
                  <a:pt x="2891602" y="3051437"/>
                </a:cubicBezTo>
                <a:cubicBezTo>
                  <a:pt x="2744171" y="3069744"/>
                  <a:pt x="2407237" y="3014636"/>
                  <a:pt x="2092364" y="3051437"/>
                </a:cubicBezTo>
                <a:cubicBezTo>
                  <a:pt x="1777491" y="3088238"/>
                  <a:pt x="1643208" y="3049432"/>
                  <a:pt x="1293126" y="3051437"/>
                </a:cubicBezTo>
                <a:cubicBezTo>
                  <a:pt x="943044" y="3053442"/>
                  <a:pt x="1012623" y="3077061"/>
                  <a:pt x="760301" y="3051437"/>
                </a:cubicBezTo>
                <a:cubicBezTo>
                  <a:pt x="507980" y="3025813"/>
                  <a:pt x="375387" y="3052167"/>
                  <a:pt x="160872" y="3051437"/>
                </a:cubicBezTo>
                <a:cubicBezTo>
                  <a:pt x="67117" y="3040497"/>
                  <a:pt x="5717" y="2981130"/>
                  <a:pt x="0" y="2890565"/>
                </a:cubicBezTo>
                <a:cubicBezTo>
                  <a:pt x="25255" y="2667468"/>
                  <a:pt x="-4155" y="2475844"/>
                  <a:pt x="0" y="2262736"/>
                </a:cubicBezTo>
                <a:cubicBezTo>
                  <a:pt x="4155" y="2049628"/>
                  <a:pt x="22777" y="1769769"/>
                  <a:pt x="0" y="1580312"/>
                </a:cubicBezTo>
                <a:cubicBezTo>
                  <a:pt x="-22777" y="1390855"/>
                  <a:pt x="11712" y="1199701"/>
                  <a:pt x="0" y="897889"/>
                </a:cubicBezTo>
                <a:cubicBezTo>
                  <a:pt x="-11712" y="596077"/>
                  <a:pt x="2501" y="472391"/>
                  <a:pt x="0" y="160872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3178163522">
                  <a:prstGeom prst="roundRect">
                    <a:avLst>
                      <a:gd name="adj" fmla="val 52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C42F9942-08CD-EFFA-5B6C-D539D22F1B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588" y="4342114"/>
            <a:ext cx="1340577" cy="134057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182E98-5A68-B0A9-1F00-B126ED5FF850}"/>
              </a:ext>
            </a:extLst>
          </p:cNvPr>
          <p:cNvSpPr/>
          <p:nvPr/>
        </p:nvSpPr>
        <p:spPr bwMode="auto">
          <a:xfrm>
            <a:off x="3793236" y="4371271"/>
            <a:ext cx="1143000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BF9474">
                <a:alpha val="4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Short-cuts</a:t>
            </a:r>
            <a:endParaRPr kumimoji="0" lang="en-US" sz="1800" b="1" i="0" u="none" strike="noStrike" kern="1200" cap="none" spc="0" normalizeH="0" baseline="0" noProof="0">
              <a:ln w="12700">
                <a:solidFill>
                  <a:srgbClr val="091F2C"/>
                </a:solidFill>
              </a:ln>
              <a:solidFill>
                <a:srgbClr val="091F2C"/>
              </a:solidFill>
              <a:effectLst/>
              <a:uLnTx/>
              <a:uFillTx/>
              <a:latin typeface="Ink Free" panose="03080402000500000000" pitchFamily="66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E92BEB-A0E2-3ABB-7A4B-271BDF1C2FB1}"/>
              </a:ext>
            </a:extLst>
          </p:cNvPr>
          <p:cNvSpPr/>
          <p:nvPr/>
        </p:nvSpPr>
        <p:spPr bwMode="auto">
          <a:xfrm>
            <a:off x="5573297" y="4386889"/>
            <a:ext cx="1143000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chemeClr val="tx1">
                <a:lumMod val="8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Views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B957B08-DC9F-B0E7-D051-D905C76C5AD4}"/>
              </a:ext>
            </a:extLst>
          </p:cNvPr>
          <p:cNvSpPr/>
          <p:nvPr/>
        </p:nvSpPr>
        <p:spPr bwMode="auto">
          <a:xfrm>
            <a:off x="1312984" y="3923659"/>
            <a:ext cx="1719787" cy="1840472"/>
          </a:xfrm>
          <a:custGeom>
            <a:avLst/>
            <a:gdLst>
              <a:gd name="connsiteX0" fmla="*/ 0 w 1719787"/>
              <a:gd name="connsiteY0" fmla="*/ 286637 h 1840472"/>
              <a:gd name="connsiteX1" fmla="*/ 286637 w 1719787"/>
              <a:gd name="connsiteY1" fmla="*/ 0 h 1840472"/>
              <a:gd name="connsiteX2" fmla="*/ 882824 w 1719787"/>
              <a:gd name="connsiteY2" fmla="*/ 0 h 1840472"/>
              <a:gd name="connsiteX3" fmla="*/ 1433150 w 1719787"/>
              <a:gd name="connsiteY3" fmla="*/ 0 h 1840472"/>
              <a:gd name="connsiteX4" fmla="*/ 1719787 w 1719787"/>
              <a:gd name="connsiteY4" fmla="*/ 286637 h 1840472"/>
              <a:gd name="connsiteX5" fmla="*/ 1719787 w 1719787"/>
              <a:gd name="connsiteY5" fmla="*/ 882220 h 1840472"/>
              <a:gd name="connsiteX6" fmla="*/ 1719787 w 1719787"/>
              <a:gd name="connsiteY6" fmla="*/ 1553835 h 1840472"/>
              <a:gd name="connsiteX7" fmla="*/ 1433150 w 1719787"/>
              <a:gd name="connsiteY7" fmla="*/ 1840472 h 1840472"/>
              <a:gd name="connsiteX8" fmla="*/ 836963 w 1719787"/>
              <a:gd name="connsiteY8" fmla="*/ 1840472 h 1840472"/>
              <a:gd name="connsiteX9" fmla="*/ 286637 w 1719787"/>
              <a:gd name="connsiteY9" fmla="*/ 1840472 h 1840472"/>
              <a:gd name="connsiteX10" fmla="*/ 0 w 1719787"/>
              <a:gd name="connsiteY10" fmla="*/ 1553835 h 1840472"/>
              <a:gd name="connsiteX11" fmla="*/ 0 w 1719787"/>
              <a:gd name="connsiteY11" fmla="*/ 920236 h 1840472"/>
              <a:gd name="connsiteX12" fmla="*/ 0 w 1719787"/>
              <a:gd name="connsiteY12" fmla="*/ 286637 h 184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9787" h="1840472" fill="none" extrusionOk="0">
                <a:moveTo>
                  <a:pt x="0" y="286637"/>
                </a:moveTo>
                <a:cubicBezTo>
                  <a:pt x="-1987" y="92559"/>
                  <a:pt x="118954" y="-5482"/>
                  <a:pt x="286637" y="0"/>
                </a:cubicBezTo>
                <a:cubicBezTo>
                  <a:pt x="466489" y="-8516"/>
                  <a:pt x="711805" y="8049"/>
                  <a:pt x="882824" y="0"/>
                </a:cubicBezTo>
                <a:cubicBezTo>
                  <a:pt x="1053843" y="-8049"/>
                  <a:pt x="1272497" y="-25462"/>
                  <a:pt x="1433150" y="0"/>
                </a:cubicBezTo>
                <a:cubicBezTo>
                  <a:pt x="1587172" y="-10263"/>
                  <a:pt x="1724164" y="124258"/>
                  <a:pt x="1719787" y="286637"/>
                </a:cubicBezTo>
                <a:cubicBezTo>
                  <a:pt x="1747087" y="575375"/>
                  <a:pt x="1724852" y="692741"/>
                  <a:pt x="1719787" y="882220"/>
                </a:cubicBezTo>
                <a:cubicBezTo>
                  <a:pt x="1714722" y="1071699"/>
                  <a:pt x="1738689" y="1351558"/>
                  <a:pt x="1719787" y="1553835"/>
                </a:cubicBezTo>
                <a:cubicBezTo>
                  <a:pt x="1714911" y="1674538"/>
                  <a:pt x="1598011" y="1836179"/>
                  <a:pt x="1433150" y="1840472"/>
                </a:cubicBezTo>
                <a:cubicBezTo>
                  <a:pt x="1302635" y="1845993"/>
                  <a:pt x="1024742" y="1820118"/>
                  <a:pt x="836963" y="1840472"/>
                </a:cubicBezTo>
                <a:cubicBezTo>
                  <a:pt x="649184" y="1860826"/>
                  <a:pt x="449929" y="1852211"/>
                  <a:pt x="286637" y="1840472"/>
                </a:cubicBezTo>
                <a:cubicBezTo>
                  <a:pt x="113284" y="1836304"/>
                  <a:pt x="16210" y="1715150"/>
                  <a:pt x="0" y="1553835"/>
                </a:cubicBezTo>
                <a:cubicBezTo>
                  <a:pt x="-6599" y="1283601"/>
                  <a:pt x="183" y="1118715"/>
                  <a:pt x="0" y="920236"/>
                </a:cubicBezTo>
                <a:cubicBezTo>
                  <a:pt x="-183" y="721757"/>
                  <a:pt x="-18063" y="416005"/>
                  <a:pt x="0" y="286637"/>
                </a:cubicBezTo>
                <a:close/>
              </a:path>
              <a:path w="1719787" h="1840472" stroke="0" extrusionOk="0">
                <a:moveTo>
                  <a:pt x="0" y="286637"/>
                </a:moveTo>
                <a:cubicBezTo>
                  <a:pt x="26730" y="121148"/>
                  <a:pt x="112858" y="-18576"/>
                  <a:pt x="286637" y="0"/>
                </a:cubicBezTo>
                <a:cubicBezTo>
                  <a:pt x="512077" y="24931"/>
                  <a:pt x="636435" y="-16522"/>
                  <a:pt x="825498" y="0"/>
                </a:cubicBezTo>
                <a:cubicBezTo>
                  <a:pt x="1014561" y="16522"/>
                  <a:pt x="1215079" y="-1904"/>
                  <a:pt x="1433150" y="0"/>
                </a:cubicBezTo>
                <a:cubicBezTo>
                  <a:pt x="1588333" y="4099"/>
                  <a:pt x="1728478" y="138140"/>
                  <a:pt x="1719787" y="286637"/>
                </a:cubicBezTo>
                <a:cubicBezTo>
                  <a:pt x="1701184" y="600661"/>
                  <a:pt x="1689006" y="717829"/>
                  <a:pt x="1719787" y="932908"/>
                </a:cubicBezTo>
                <a:cubicBezTo>
                  <a:pt x="1750568" y="1147987"/>
                  <a:pt x="1734913" y="1283236"/>
                  <a:pt x="1719787" y="1553835"/>
                </a:cubicBezTo>
                <a:cubicBezTo>
                  <a:pt x="1712484" y="1745688"/>
                  <a:pt x="1583225" y="1813825"/>
                  <a:pt x="1433150" y="1840472"/>
                </a:cubicBezTo>
                <a:cubicBezTo>
                  <a:pt x="1222172" y="1851281"/>
                  <a:pt x="1113611" y="1851270"/>
                  <a:pt x="871359" y="1840472"/>
                </a:cubicBezTo>
                <a:cubicBezTo>
                  <a:pt x="629107" y="1829674"/>
                  <a:pt x="455027" y="1833809"/>
                  <a:pt x="286637" y="1840472"/>
                </a:cubicBezTo>
                <a:cubicBezTo>
                  <a:pt x="136705" y="1842115"/>
                  <a:pt x="1949" y="1696222"/>
                  <a:pt x="0" y="1553835"/>
                </a:cubicBezTo>
                <a:cubicBezTo>
                  <a:pt x="-21366" y="1398538"/>
                  <a:pt x="10476" y="1240575"/>
                  <a:pt x="0" y="932908"/>
                </a:cubicBezTo>
                <a:cubicBezTo>
                  <a:pt x="-10476" y="625241"/>
                  <a:pt x="-12197" y="604921"/>
                  <a:pt x="0" y="286637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55979484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2" name="!!Fabric Logo">
            <a:extLst>
              <a:ext uri="{FF2B5EF4-FFF2-40B4-BE49-F238E27FC236}">
                <a16:creationId xmlns:a16="http://schemas.microsoft.com/office/drawing/2014/main" id="{598815EC-CF9C-54F7-38BB-4B206676A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905882" y="2361221"/>
            <a:ext cx="931347" cy="93134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64F855-07B9-FF58-635B-DF686C7DC7BD}"/>
              </a:ext>
            </a:extLst>
          </p:cNvPr>
          <p:cNvSpPr/>
          <p:nvPr/>
        </p:nvSpPr>
        <p:spPr bwMode="auto">
          <a:xfrm>
            <a:off x="3435734" y="3923659"/>
            <a:ext cx="3555082" cy="1624790"/>
          </a:xfrm>
          <a:custGeom>
            <a:avLst/>
            <a:gdLst>
              <a:gd name="connsiteX0" fmla="*/ 0 w 3555082"/>
              <a:gd name="connsiteY0" fmla="*/ 270804 h 1624790"/>
              <a:gd name="connsiteX1" fmla="*/ 270804 w 3555082"/>
              <a:gd name="connsiteY1" fmla="*/ 0 h 1624790"/>
              <a:gd name="connsiteX2" fmla="*/ 843364 w 3555082"/>
              <a:gd name="connsiteY2" fmla="*/ 0 h 1624790"/>
              <a:gd name="connsiteX3" fmla="*/ 1446059 w 3555082"/>
              <a:gd name="connsiteY3" fmla="*/ 0 h 1624790"/>
              <a:gd name="connsiteX4" fmla="*/ 1958349 w 3555082"/>
              <a:gd name="connsiteY4" fmla="*/ 0 h 1624790"/>
              <a:gd name="connsiteX5" fmla="*/ 2470640 w 3555082"/>
              <a:gd name="connsiteY5" fmla="*/ 0 h 1624790"/>
              <a:gd name="connsiteX6" fmla="*/ 3284278 w 3555082"/>
              <a:gd name="connsiteY6" fmla="*/ 0 h 1624790"/>
              <a:gd name="connsiteX7" fmla="*/ 3555082 w 3555082"/>
              <a:gd name="connsiteY7" fmla="*/ 270804 h 1624790"/>
              <a:gd name="connsiteX8" fmla="*/ 3555082 w 3555082"/>
              <a:gd name="connsiteY8" fmla="*/ 790731 h 1624790"/>
              <a:gd name="connsiteX9" fmla="*/ 3555082 w 3555082"/>
              <a:gd name="connsiteY9" fmla="*/ 1353986 h 1624790"/>
              <a:gd name="connsiteX10" fmla="*/ 3284278 w 3555082"/>
              <a:gd name="connsiteY10" fmla="*/ 1624790 h 1624790"/>
              <a:gd name="connsiteX11" fmla="*/ 2651448 w 3555082"/>
              <a:gd name="connsiteY11" fmla="*/ 1624790 h 1624790"/>
              <a:gd name="connsiteX12" fmla="*/ 2018619 w 3555082"/>
              <a:gd name="connsiteY12" fmla="*/ 1624790 h 1624790"/>
              <a:gd name="connsiteX13" fmla="*/ 1506328 w 3555082"/>
              <a:gd name="connsiteY13" fmla="*/ 1624790 h 1624790"/>
              <a:gd name="connsiteX14" fmla="*/ 843364 w 3555082"/>
              <a:gd name="connsiteY14" fmla="*/ 1624790 h 1624790"/>
              <a:gd name="connsiteX15" fmla="*/ 270804 w 3555082"/>
              <a:gd name="connsiteY15" fmla="*/ 1624790 h 1624790"/>
              <a:gd name="connsiteX16" fmla="*/ 0 w 3555082"/>
              <a:gd name="connsiteY16" fmla="*/ 1353986 h 1624790"/>
              <a:gd name="connsiteX17" fmla="*/ 0 w 3555082"/>
              <a:gd name="connsiteY17" fmla="*/ 790731 h 1624790"/>
              <a:gd name="connsiteX18" fmla="*/ 0 w 3555082"/>
              <a:gd name="connsiteY18" fmla="*/ 270804 h 162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555082" h="1624790" fill="none" extrusionOk="0">
                <a:moveTo>
                  <a:pt x="0" y="270804"/>
                </a:moveTo>
                <a:cubicBezTo>
                  <a:pt x="1583" y="117302"/>
                  <a:pt x="157776" y="-3073"/>
                  <a:pt x="270804" y="0"/>
                </a:cubicBezTo>
                <a:cubicBezTo>
                  <a:pt x="453515" y="19023"/>
                  <a:pt x="687717" y="-13880"/>
                  <a:pt x="843364" y="0"/>
                </a:cubicBezTo>
                <a:cubicBezTo>
                  <a:pt x="999011" y="13880"/>
                  <a:pt x="1225221" y="-22208"/>
                  <a:pt x="1446059" y="0"/>
                </a:cubicBezTo>
                <a:cubicBezTo>
                  <a:pt x="1666898" y="22208"/>
                  <a:pt x="1804470" y="15413"/>
                  <a:pt x="1958349" y="0"/>
                </a:cubicBezTo>
                <a:cubicBezTo>
                  <a:pt x="2112228" y="-15413"/>
                  <a:pt x="2298659" y="-4632"/>
                  <a:pt x="2470640" y="0"/>
                </a:cubicBezTo>
                <a:cubicBezTo>
                  <a:pt x="2642621" y="4632"/>
                  <a:pt x="3055147" y="40620"/>
                  <a:pt x="3284278" y="0"/>
                </a:cubicBezTo>
                <a:cubicBezTo>
                  <a:pt x="3403973" y="4132"/>
                  <a:pt x="3586407" y="127760"/>
                  <a:pt x="3555082" y="270804"/>
                </a:cubicBezTo>
                <a:cubicBezTo>
                  <a:pt x="3542876" y="382873"/>
                  <a:pt x="3555617" y="557882"/>
                  <a:pt x="3555082" y="790731"/>
                </a:cubicBezTo>
                <a:cubicBezTo>
                  <a:pt x="3554547" y="1023580"/>
                  <a:pt x="3548591" y="1226796"/>
                  <a:pt x="3555082" y="1353986"/>
                </a:cubicBezTo>
                <a:cubicBezTo>
                  <a:pt x="3552634" y="1509399"/>
                  <a:pt x="3444983" y="1630709"/>
                  <a:pt x="3284278" y="1624790"/>
                </a:cubicBezTo>
                <a:cubicBezTo>
                  <a:pt x="3121788" y="1617932"/>
                  <a:pt x="2835786" y="1603900"/>
                  <a:pt x="2651448" y="1624790"/>
                </a:cubicBezTo>
                <a:cubicBezTo>
                  <a:pt x="2467110" y="1645681"/>
                  <a:pt x="2232892" y="1646646"/>
                  <a:pt x="2018619" y="1624790"/>
                </a:cubicBezTo>
                <a:cubicBezTo>
                  <a:pt x="1804346" y="1602934"/>
                  <a:pt x="1646012" y="1627506"/>
                  <a:pt x="1506328" y="1624790"/>
                </a:cubicBezTo>
                <a:cubicBezTo>
                  <a:pt x="1366644" y="1622074"/>
                  <a:pt x="1013162" y="1606001"/>
                  <a:pt x="843364" y="1624790"/>
                </a:cubicBezTo>
                <a:cubicBezTo>
                  <a:pt x="673566" y="1643579"/>
                  <a:pt x="516883" y="1615825"/>
                  <a:pt x="270804" y="1624790"/>
                </a:cubicBezTo>
                <a:cubicBezTo>
                  <a:pt x="101392" y="1640540"/>
                  <a:pt x="7415" y="1484712"/>
                  <a:pt x="0" y="1353986"/>
                </a:cubicBezTo>
                <a:cubicBezTo>
                  <a:pt x="20601" y="1148138"/>
                  <a:pt x="18349" y="1011666"/>
                  <a:pt x="0" y="790731"/>
                </a:cubicBezTo>
                <a:cubicBezTo>
                  <a:pt x="-18349" y="569797"/>
                  <a:pt x="22527" y="421166"/>
                  <a:pt x="0" y="270804"/>
                </a:cubicBezTo>
                <a:close/>
              </a:path>
              <a:path w="3555082" h="1624790" stroke="0" extrusionOk="0">
                <a:moveTo>
                  <a:pt x="0" y="270804"/>
                </a:moveTo>
                <a:cubicBezTo>
                  <a:pt x="11802" y="112488"/>
                  <a:pt x="86963" y="14730"/>
                  <a:pt x="270804" y="0"/>
                </a:cubicBezTo>
                <a:cubicBezTo>
                  <a:pt x="497018" y="18287"/>
                  <a:pt x="588397" y="-26374"/>
                  <a:pt x="843364" y="0"/>
                </a:cubicBezTo>
                <a:cubicBezTo>
                  <a:pt x="1098331" y="26374"/>
                  <a:pt x="1176022" y="4140"/>
                  <a:pt x="1415924" y="0"/>
                </a:cubicBezTo>
                <a:cubicBezTo>
                  <a:pt x="1655826" y="-4140"/>
                  <a:pt x="1758369" y="2002"/>
                  <a:pt x="2018619" y="0"/>
                </a:cubicBezTo>
                <a:cubicBezTo>
                  <a:pt x="2278869" y="-2002"/>
                  <a:pt x="2344425" y="-3355"/>
                  <a:pt x="2561044" y="0"/>
                </a:cubicBezTo>
                <a:cubicBezTo>
                  <a:pt x="2777663" y="3355"/>
                  <a:pt x="3028326" y="2151"/>
                  <a:pt x="3284278" y="0"/>
                </a:cubicBezTo>
                <a:cubicBezTo>
                  <a:pt x="3420845" y="-15455"/>
                  <a:pt x="3534460" y="109657"/>
                  <a:pt x="3555082" y="270804"/>
                </a:cubicBezTo>
                <a:cubicBezTo>
                  <a:pt x="3537032" y="446837"/>
                  <a:pt x="3545846" y="537202"/>
                  <a:pt x="3555082" y="801563"/>
                </a:cubicBezTo>
                <a:cubicBezTo>
                  <a:pt x="3564318" y="1065924"/>
                  <a:pt x="3535736" y="1146752"/>
                  <a:pt x="3555082" y="1353986"/>
                </a:cubicBezTo>
                <a:cubicBezTo>
                  <a:pt x="3575177" y="1534524"/>
                  <a:pt x="3437124" y="1630950"/>
                  <a:pt x="3284278" y="1624790"/>
                </a:cubicBezTo>
                <a:cubicBezTo>
                  <a:pt x="3035827" y="1595341"/>
                  <a:pt x="2812594" y="1599912"/>
                  <a:pt x="2651448" y="1624790"/>
                </a:cubicBezTo>
                <a:cubicBezTo>
                  <a:pt x="2490302" y="1649669"/>
                  <a:pt x="2328532" y="1649606"/>
                  <a:pt x="2109023" y="1624790"/>
                </a:cubicBezTo>
                <a:cubicBezTo>
                  <a:pt x="1889514" y="1599974"/>
                  <a:pt x="1663492" y="1594569"/>
                  <a:pt x="1476194" y="1624790"/>
                </a:cubicBezTo>
                <a:cubicBezTo>
                  <a:pt x="1288896" y="1655011"/>
                  <a:pt x="1068966" y="1612915"/>
                  <a:pt x="933768" y="1624790"/>
                </a:cubicBezTo>
                <a:cubicBezTo>
                  <a:pt x="798570" y="1636665"/>
                  <a:pt x="445519" y="1613061"/>
                  <a:pt x="270804" y="1624790"/>
                </a:cubicBezTo>
                <a:cubicBezTo>
                  <a:pt x="106161" y="1596372"/>
                  <a:pt x="-30363" y="1504881"/>
                  <a:pt x="0" y="1353986"/>
                </a:cubicBezTo>
                <a:cubicBezTo>
                  <a:pt x="5982" y="1238191"/>
                  <a:pt x="-2721" y="972539"/>
                  <a:pt x="0" y="812395"/>
                </a:cubicBezTo>
                <a:cubicBezTo>
                  <a:pt x="2721" y="652251"/>
                  <a:pt x="-4473" y="399406"/>
                  <a:pt x="0" y="270804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216877072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Picture 13" descr="A white and blue sign with a wave and house&#10;&#10;AI-generated content may be incorrect.">
            <a:extLst>
              <a:ext uri="{FF2B5EF4-FFF2-40B4-BE49-F238E27FC236}">
                <a16:creationId xmlns:a16="http://schemas.microsoft.com/office/drawing/2014/main" id="{CFABE326-DD23-27B6-1FE1-3D68C21DEC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54" y="3399563"/>
            <a:ext cx="731520" cy="731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58DDFBB-21AE-B767-08F4-DF771DA0F677}"/>
              </a:ext>
            </a:extLst>
          </p:cNvPr>
          <p:cNvCxnSpPr>
            <a:cxnSpLocks/>
            <a:stCxn id="10" idx="3"/>
            <a:endCxn id="7" idx="1"/>
          </p:cNvCxnSpPr>
          <p:nvPr/>
        </p:nvCxnSpPr>
        <p:spPr>
          <a:xfrm flipV="1">
            <a:off x="3032771" y="4828471"/>
            <a:ext cx="760465" cy="15424"/>
          </a:xfrm>
          <a:prstGeom prst="straightConnector1">
            <a:avLst/>
          </a:pr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C3DCFD-5D9A-C882-4C25-244824918CF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936236" y="4828471"/>
            <a:ext cx="637061" cy="15618"/>
          </a:xfrm>
          <a:custGeom>
            <a:avLst/>
            <a:gdLst>
              <a:gd name="connsiteX0" fmla="*/ 0 w 637061"/>
              <a:gd name="connsiteY0" fmla="*/ 0 h 15618"/>
              <a:gd name="connsiteX1" fmla="*/ 637061 w 637061"/>
              <a:gd name="connsiteY1" fmla="*/ 15618 h 15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7061" h="15618" fill="none" extrusionOk="0">
                <a:moveTo>
                  <a:pt x="0" y="0"/>
                </a:moveTo>
                <a:cubicBezTo>
                  <a:pt x="166962" y="6779"/>
                  <a:pt x="421171" y="-12705"/>
                  <a:pt x="637061" y="15618"/>
                </a:cubicBezTo>
              </a:path>
              <a:path w="637061" h="15618" fill="none" stroke="0" extrusionOk="0">
                <a:moveTo>
                  <a:pt x="0" y="0"/>
                </a:moveTo>
                <a:cubicBezTo>
                  <a:pt x="148663" y="87"/>
                  <a:pt x="499423" y="12442"/>
                  <a:pt x="637061" y="15618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4E7AD78-B99E-5C32-1113-738AE59F6214}"/>
              </a:ext>
            </a:extLst>
          </p:cNvPr>
          <p:cNvSpPr txBox="1"/>
          <p:nvPr/>
        </p:nvSpPr>
        <p:spPr>
          <a:xfrm>
            <a:off x="1491745" y="4042173"/>
            <a:ext cx="13978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F9474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Dataverse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19B03-5EC7-FF04-BE95-54813707C5A6}"/>
              </a:ext>
            </a:extLst>
          </p:cNvPr>
          <p:cNvSpPr txBox="1"/>
          <p:nvPr/>
        </p:nvSpPr>
        <p:spPr>
          <a:xfrm>
            <a:off x="3643914" y="2743968"/>
            <a:ext cx="461664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DC8E8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Dataverse→Lakehouse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DFE6FA-67D0-84D8-BB66-51CEEE8F6365}"/>
              </a:ext>
            </a:extLst>
          </p:cNvPr>
          <p:cNvGrpSpPr/>
          <p:nvPr/>
        </p:nvGrpSpPr>
        <p:grpSpPr>
          <a:xfrm>
            <a:off x="6686685" y="3956559"/>
            <a:ext cx="3235956" cy="1518575"/>
            <a:chOff x="6716297" y="4016367"/>
            <a:chExt cx="3235956" cy="1518575"/>
          </a:xfrm>
        </p:grpSpPr>
        <p:pic>
          <p:nvPicPr>
            <p:cNvPr id="20" name="Picture 19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23530EC0-E4E6-776D-AAB6-B36C32229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853" y="4016367"/>
              <a:ext cx="914400" cy="914400"/>
            </a:xfrm>
            <a:prstGeom prst="rect">
              <a:avLst/>
            </a:prstGeom>
          </p:spPr>
        </p:pic>
        <p:pic>
          <p:nvPicPr>
            <p:cNvPr id="22" name="Picture 21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400C8818-14C4-2A4B-D48F-08F691F0C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4993" y="4180817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9FBB7A-CC5A-10B4-1F05-0741E29F289E}"/>
                </a:ext>
              </a:extLst>
            </p:cNvPr>
            <p:cNvSpPr txBox="1"/>
            <p:nvPr/>
          </p:nvSpPr>
          <p:spPr>
            <a:xfrm>
              <a:off x="9037853" y="4908190"/>
              <a:ext cx="914400" cy="430887"/>
            </a:xfrm>
            <a:prstGeom prst="rect">
              <a:avLst/>
            </a:prstGeom>
            <a:noFill/>
            <a:effectLst>
              <a:glow rad="228600">
                <a:srgbClr val="7F5A1A">
                  <a:alpha val="40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b="1">
                  <a:ln>
                    <a:solidFill>
                      <a:srgbClr val="FFB900"/>
                    </a:solidFill>
                  </a:ln>
                  <a:solidFill>
                    <a:srgbClr val="FFB900"/>
                  </a:solidFill>
                  <a:latin typeface="Ink Free" panose="03080402000500000000" pitchFamily="66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solidFill>
                      <a:srgbClr val="FFB900"/>
                    </a:solidFill>
                  </a:ln>
                  <a:solidFill>
                    <a:srgbClr val="FFB900"/>
                  </a:solidFill>
                  <a:effectLst/>
                  <a:uLnTx/>
                  <a:uFillTx/>
                  <a:latin typeface="Ink Free" panose="03080402000500000000" pitchFamily="66" charset="0"/>
                  <a:ea typeface="+mn-ea"/>
                  <a:cs typeface="+mn-cs"/>
                </a:rPr>
                <a:t>Power BI</a:t>
              </a:r>
              <a:br>
                <a:rPr kumimoji="0" lang="en-US" sz="1400" b="1" i="0" u="none" strike="noStrike" kern="1200" cap="none" spc="0" normalizeH="0" baseline="0" noProof="0">
                  <a:ln>
                    <a:solidFill>
                      <a:srgbClr val="FFB900"/>
                    </a:solidFill>
                  </a:ln>
                  <a:solidFill>
                    <a:srgbClr val="FFB900"/>
                  </a:solidFill>
                  <a:effectLst/>
                  <a:uLnTx/>
                  <a:uFillTx/>
                  <a:latin typeface="Ink Free" panose="03080402000500000000" pitchFamily="66" charset="0"/>
                  <a:ea typeface="+mn-ea"/>
                  <a:cs typeface="+mn-cs"/>
                </a:rPr>
              </a:br>
              <a:endParaRPr kumimoji="0" lang="en-US" sz="1400" b="1" i="0" u="none" strike="noStrike" kern="1200" cap="none" spc="0" normalizeH="0" baseline="0" noProof="0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360C8A6-0D82-7ECF-E9B0-58FE1A3D0A89}"/>
                </a:ext>
              </a:extLst>
            </p:cNvPr>
            <p:cNvSpPr txBox="1"/>
            <p:nvPr/>
          </p:nvSpPr>
          <p:spPr>
            <a:xfrm>
              <a:off x="7348318" y="5073277"/>
              <a:ext cx="1442680" cy="461665"/>
            </a:xfrm>
            <a:prstGeom prst="rect">
              <a:avLst/>
            </a:prstGeom>
            <a:noFill/>
            <a:effectLst>
              <a:glow rad="228600">
                <a:srgbClr val="7F5A1A">
                  <a:alpha val="40000"/>
                </a:srgbClr>
              </a:glow>
            </a:effectLst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solidFill>
                      <a:srgbClr val="FFB900"/>
                    </a:solidFill>
                  </a:ln>
                  <a:solidFill>
                    <a:srgbClr val="FFB900"/>
                  </a:solidFill>
                  <a:effectLst/>
                  <a:uLnTx/>
                  <a:uFillTx/>
                  <a:latin typeface="Ink Free" panose="03080402000500000000" pitchFamily="66" charset="0"/>
                  <a:ea typeface="+mn-ea"/>
                  <a:cs typeface="+mn-cs"/>
                </a:rPr>
                <a:t>Import</a:t>
              </a:r>
              <a:br>
                <a:rPr kumimoji="0" lang="en-US" sz="1800" b="1" i="0" u="none" strike="noStrike" kern="1200" cap="none" spc="0" normalizeH="0" baseline="0" noProof="0">
                  <a:ln>
                    <a:solidFill>
                      <a:srgbClr val="FFB900"/>
                    </a:solidFill>
                  </a:ln>
                  <a:solidFill>
                    <a:srgbClr val="FFB900"/>
                  </a:solidFill>
                  <a:effectLst/>
                  <a:uLnTx/>
                  <a:uFillTx/>
                  <a:latin typeface="Ink Free" panose="03080402000500000000" pitchFamily="66" charset="0"/>
                  <a:ea typeface="+mn-ea"/>
                  <a:cs typeface="+mn-cs"/>
                </a:rPr>
              </a:br>
              <a:r>
                <a:rPr kumimoji="0" lang="en-US" sz="1200" b="1" i="0" u="none" strike="noStrike" kern="1200" cap="none" spc="0" normalizeH="0" baseline="0" noProof="0">
                  <a:ln>
                    <a:solidFill>
                      <a:srgbClr val="FFB900"/>
                    </a:solidFill>
                  </a:ln>
                  <a:solidFill>
                    <a:srgbClr val="FFB900"/>
                  </a:solidFill>
                  <a:effectLst/>
                  <a:uLnTx/>
                  <a:uFillTx/>
                  <a:latin typeface="Ink Free" panose="03080402000500000000" pitchFamily="66" charset="0"/>
                  <a:ea typeface="+mn-ea"/>
                  <a:cs typeface="+mn-cs"/>
                </a:rPr>
                <a:t>Semantic Models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5CD0910-ECD1-7C68-E56F-BDEF0246BF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0669" y="4612575"/>
              <a:ext cx="903153" cy="7485"/>
            </a:xfrm>
            <a:custGeom>
              <a:avLst/>
              <a:gdLst>
                <a:gd name="connsiteX0" fmla="*/ 0 w 903153"/>
                <a:gd name="connsiteY0" fmla="*/ 0 h 7485"/>
                <a:gd name="connsiteX1" fmla="*/ 424482 w 903153"/>
                <a:gd name="connsiteY1" fmla="*/ 3518 h 7485"/>
                <a:gd name="connsiteX2" fmla="*/ 903153 w 903153"/>
                <a:gd name="connsiteY2" fmla="*/ 7485 h 7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3153" h="7485" fill="none" extrusionOk="0">
                  <a:moveTo>
                    <a:pt x="0" y="0"/>
                  </a:moveTo>
                  <a:cubicBezTo>
                    <a:pt x="142193" y="-14092"/>
                    <a:pt x="284328" y="-8708"/>
                    <a:pt x="424482" y="3518"/>
                  </a:cubicBezTo>
                  <a:cubicBezTo>
                    <a:pt x="564636" y="15744"/>
                    <a:pt x="791735" y="29105"/>
                    <a:pt x="903153" y="7485"/>
                  </a:cubicBezTo>
                </a:path>
                <a:path w="903153" h="7485" fill="none" stroke="0" extrusionOk="0">
                  <a:moveTo>
                    <a:pt x="0" y="0"/>
                  </a:moveTo>
                  <a:cubicBezTo>
                    <a:pt x="101892" y="15228"/>
                    <a:pt x="337768" y="24209"/>
                    <a:pt x="469640" y="3892"/>
                  </a:cubicBezTo>
                  <a:cubicBezTo>
                    <a:pt x="601512" y="-16425"/>
                    <a:pt x="733798" y="14178"/>
                    <a:pt x="903153" y="7485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C9D18EF-BC46-6DCF-8DC4-C007CE564A2D}"/>
                </a:ext>
              </a:extLst>
            </p:cNvPr>
            <p:cNvCxnSpPr>
              <a:cxnSpLocks/>
              <a:stCxn id="8" idx="3"/>
              <a:endCxn id="22" idx="1"/>
            </p:cNvCxnSpPr>
            <p:nvPr/>
          </p:nvCxnSpPr>
          <p:spPr>
            <a:xfrm flipV="1">
              <a:off x="6716297" y="4581301"/>
              <a:ext cx="828696" cy="262788"/>
            </a:xfrm>
            <a:custGeom>
              <a:avLst/>
              <a:gdLst>
                <a:gd name="connsiteX0" fmla="*/ 0 w 828696"/>
                <a:gd name="connsiteY0" fmla="*/ 0 h 262788"/>
                <a:gd name="connsiteX1" fmla="*/ 389487 w 828696"/>
                <a:gd name="connsiteY1" fmla="*/ 123510 h 262788"/>
                <a:gd name="connsiteX2" fmla="*/ 828696 w 828696"/>
                <a:gd name="connsiteY2" fmla="*/ 262788 h 2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8696" h="262788" fill="none" extrusionOk="0">
                  <a:moveTo>
                    <a:pt x="0" y="0"/>
                  </a:moveTo>
                  <a:cubicBezTo>
                    <a:pt x="83781" y="35294"/>
                    <a:pt x="214030" y="71688"/>
                    <a:pt x="389487" y="123510"/>
                  </a:cubicBezTo>
                  <a:cubicBezTo>
                    <a:pt x="564944" y="175333"/>
                    <a:pt x="739269" y="220666"/>
                    <a:pt x="828696" y="262788"/>
                  </a:cubicBezTo>
                </a:path>
                <a:path w="828696" h="262788" fill="none" stroke="0" extrusionOk="0">
                  <a:moveTo>
                    <a:pt x="0" y="0"/>
                  </a:moveTo>
                  <a:cubicBezTo>
                    <a:pt x="111151" y="38456"/>
                    <a:pt x="310909" y="109250"/>
                    <a:pt x="430922" y="136650"/>
                  </a:cubicBezTo>
                  <a:cubicBezTo>
                    <a:pt x="550935" y="164050"/>
                    <a:pt x="675103" y="234352"/>
                    <a:pt x="828696" y="262788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6CBEBA-ED67-7055-1611-1B9EF5D8C9A1}"/>
              </a:ext>
            </a:extLst>
          </p:cNvPr>
          <p:cNvGrpSpPr/>
          <p:nvPr/>
        </p:nvGrpSpPr>
        <p:grpSpPr>
          <a:xfrm>
            <a:off x="6716297" y="3808771"/>
            <a:ext cx="3502174" cy="1231679"/>
            <a:chOff x="6716297" y="3841598"/>
            <a:chExt cx="3502174" cy="1231679"/>
          </a:xfrm>
        </p:grpSpPr>
        <p:pic>
          <p:nvPicPr>
            <p:cNvPr id="28" name="Picture 27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96BFEE39-7060-BD9F-A3D5-6B7834C55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071" y="3841598"/>
              <a:ext cx="914400" cy="914400"/>
            </a:xfrm>
            <a:prstGeom prst="rect">
              <a:avLst/>
            </a:prstGeom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F76AB3E-AE94-BD3D-98DE-2432D07DD72F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8316349" y="4276063"/>
              <a:ext cx="1235577" cy="245430"/>
            </a:xfrm>
            <a:custGeom>
              <a:avLst/>
              <a:gdLst>
                <a:gd name="connsiteX0" fmla="*/ 0 w 1235577"/>
                <a:gd name="connsiteY0" fmla="*/ 0 h 245430"/>
                <a:gd name="connsiteX1" fmla="*/ 580721 w 1235577"/>
                <a:gd name="connsiteY1" fmla="*/ 115352 h 245430"/>
                <a:gd name="connsiteX2" fmla="*/ 1235577 w 1235577"/>
                <a:gd name="connsiteY2" fmla="*/ 245430 h 24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577" h="245430" fill="none" extrusionOk="0">
                  <a:moveTo>
                    <a:pt x="0" y="0"/>
                  </a:moveTo>
                  <a:cubicBezTo>
                    <a:pt x="216603" y="65783"/>
                    <a:pt x="318768" y="92598"/>
                    <a:pt x="580721" y="115352"/>
                  </a:cubicBezTo>
                  <a:cubicBezTo>
                    <a:pt x="842674" y="138106"/>
                    <a:pt x="1056482" y="228156"/>
                    <a:pt x="1235577" y="245430"/>
                  </a:cubicBezTo>
                </a:path>
                <a:path w="1235577" h="245430" fill="none" stroke="0" extrusionOk="0">
                  <a:moveTo>
                    <a:pt x="0" y="0"/>
                  </a:moveTo>
                  <a:cubicBezTo>
                    <a:pt x="196383" y="25359"/>
                    <a:pt x="492543" y="103608"/>
                    <a:pt x="642500" y="127624"/>
                  </a:cubicBezTo>
                  <a:cubicBezTo>
                    <a:pt x="792457" y="151640"/>
                    <a:pt x="987542" y="180637"/>
                    <a:pt x="1235577" y="24543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Picture 29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E7F47D52-6CE0-6CE3-C613-640A4FC83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351" y="4272309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5532A86-E34F-83D0-0E8C-50D0524A19BA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6716297" y="4844089"/>
              <a:ext cx="1176163" cy="64101"/>
            </a:xfrm>
            <a:custGeom>
              <a:avLst/>
              <a:gdLst>
                <a:gd name="connsiteX0" fmla="*/ 0 w 1176163"/>
                <a:gd name="connsiteY0" fmla="*/ 0 h 64101"/>
                <a:gd name="connsiteX1" fmla="*/ 552797 w 1176163"/>
                <a:gd name="connsiteY1" fmla="*/ 30127 h 64101"/>
                <a:gd name="connsiteX2" fmla="*/ 1176163 w 1176163"/>
                <a:gd name="connsiteY2" fmla="*/ 64101 h 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163" h="64101" fill="none" extrusionOk="0">
                  <a:moveTo>
                    <a:pt x="0" y="0"/>
                  </a:moveTo>
                  <a:cubicBezTo>
                    <a:pt x="224198" y="-4787"/>
                    <a:pt x="418012" y="27772"/>
                    <a:pt x="552797" y="30127"/>
                  </a:cubicBezTo>
                  <a:cubicBezTo>
                    <a:pt x="687582" y="32482"/>
                    <a:pt x="872429" y="61377"/>
                    <a:pt x="1176163" y="64101"/>
                  </a:cubicBezTo>
                </a:path>
                <a:path w="1176163" h="64101" fill="none" stroke="0" extrusionOk="0">
                  <a:moveTo>
                    <a:pt x="0" y="0"/>
                  </a:moveTo>
                  <a:cubicBezTo>
                    <a:pt x="238179" y="-16783"/>
                    <a:pt x="331784" y="9751"/>
                    <a:pt x="611605" y="33333"/>
                  </a:cubicBezTo>
                  <a:cubicBezTo>
                    <a:pt x="891426" y="56914"/>
                    <a:pt x="916195" y="75224"/>
                    <a:pt x="1176163" y="64101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D071E7D-D707-4CB9-DD5E-9C2957007CF8}"/>
              </a:ext>
            </a:extLst>
          </p:cNvPr>
          <p:cNvGrpSpPr/>
          <p:nvPr/>
        </p:nvGrpSpPr>
        <p:grpSpPr>
          <a:xfrm>
            <a:off x="6716297" y="3371286"/>
            <a:ext cx="3190013" cy="1472803"/>
            <a:chOff x="6716297" y="3371286"/>
            <a:chExt cx="3190013" cy="1472803"/>
          </a:xfrm>
        </p:grpSpPr>
        <p:pic>
          <p:nvPicPr>
            <p:cNvPr id="33" name="Picture 32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E6CB66BB-22AE-A891-1EEF-EFF8F50B8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910" y="3371286"/>
              <a:ext cx="914400" cy="914400"/>
            </a:xfrm>
            <a:prstGeom prst="rect">
              <a:avLst/>
            </a:prstGeom>
          </p:spPr>
        </p:pic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0A46577-980A-7325-483B-E375846FFEA9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 flipV="1">
              <a:off x="8582812" y="3863400"/>
              <a:ext cx="605197" cy="168200"/>
            </a:xfrm>
            <a:custGeom>
              <a:avLst/>
              <a:gdLst>
                <a:gd name="connsiteX0" fmla="*/ 0 w 605197"/>
                <a:gd name="connsiteY0" fmla="*/ 0 h 168200"/>
                <a:gd name="connsiteX1" fmla="*/ 605197 w 605197"/>
                <a:gd name="connsiteY1" fmla="*/ 168200 h 16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197" h="168200" fill="none" extrusionOk="0">
                  <a:moveTo>
                    <a:pt x="0" y="0"/>
                  </a:moveTo>
                  <a:cubicBezTo>
                    <a:pt x="135145" y="58277"/>
                    <a:pt x="426626" y="148711"/>
                    <a:pt x="605197" y="168200"/>
                  </a:cubicBezTo>
                </a:path>
                <a:path w="605197" h="168200" fill="none" stroke="0" extrusionOk="0">
                  <a:moveTo>
                    <a:pt x="0" y="0"/>
                  </a:moveTo>
                  <a:cubicBezTo>
                    <a:pt x="183215" y="79148"/>
                    <a:pt x="382193" y="109015"/>
                    <a:pt x="605197" y="16820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6" name="Picture 35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B5A39922-0204-6BED-26E0-648C2434C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844" y="3631116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94D391-B2B3-793B-6AD9-2AC5A580D672}"/>
                </a:ext>
              </a:extLst>
            </p:cNvPr>
            <p:cNvCxnSpPr>
              <a:cxnSpLocks/>
              <a:stCxn id="8" idx="3"/>
              <a:endCxn id="36" idx="1"/>
            </p:cNvCxnSpPr>
            <p:nvPr/>
          </p:nvCxnSpPr>
          <p:spPr>
            <a:xfrm flipV="1">
              <a:off x="6716297" y="4031600"/>
              <a:ext cx="1065547" cy="812489"/>
            </a:xfrm>
            <a:custGeom>
              <a:avLst/>
              <a:gdLst>
                <a:gd name="connsiteX0" fmla="*/ 0 w 1065547"/>
                <a:gd name="connsiteY0" fmla="*/ 0 h 812489"/>
                <a:gd name="connsiteX1" fmla="*/ 500807 w 1065547"/>
                <a:gd name="connsiteY1" fmla="*/ 381870 h 812489"/>
                <a:gd name="connsiteX2" fmla="*/ 1065547 w 1065547"/>
                <a:gd name="connsiteY2" fmla="*/ 812489 h 8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547" h="812489" fill="none" extrusionOk="0">
                  <a:moveTo>
                    <a:pt x="0" y="0"/>
                  </a:moveTo>
                  <a:cubicBezTo>
                    <a:pt x="171500" y="99228"/>
                    <a:pt x="330341" y="242458"/>
                    <a:pt x="500807" y="381870"/>
                  </a:cubicBezTo>
                  <a:cubicBezTo>
                    <a:pt x="671273" y="521282"/>
                    <a:pt x="911279" y="656590"/>
                    <a:pt x="1065547" y="812489"/>
                  </a:cubicBezTo>
                </a:path>
                <a:path w="1065547" h="812489" fill="none" stroke="0" extrusionOk="0">
                  <a:moveTo>
                    <a:pt x="0" y="0"/>
                  </a:moveTo>
                  <a:cubicBezTo>
                    <a:pt x="197011" y="180000"/>
                    <a:pt x="383132" y="261842"/>
                    <a:pt x="554084" y="422494"/>
                  </a:cubicBezTo>
                  <a:cubicBezTo>
                    <a:pt x="725036" y="583146"/>
                    <a:pt x="902419" y="670634"/>
                    <a:pt x="1065547" y="812489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B2843A4-B84B-9A62-12C5-4AD832085B6D}"/>
              </a:ext>
            </a:extLst>
          </p:cNvPr>
          <p:cNvSpPr txBox="1"/>
          <p:nvPr/>
        </p:nvSpPr>
        <p:spPr>
          <a:xfrm>
            <a:off x="3456098" y="5950663"/>
            <a:ext cx="7622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BF9474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Raw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9718C6-33BA-8C07-60A1-FC9E72110D74}"/>
              </a:ext>
            </a:extLst>
          </p:cNvPr>
          <p:cNvSpPr txBox="1"/>
          <p:nvPr/>
        </p:nvSpPr>
        <p:spPr>
          <a:xfrm>
            <a:off x="5092394" y="5950663"/>
            <a:ext cx="145098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Enriched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D81161-8CFE-1E3E-259B-5A70A8DA1E8B}"/>
              </a:ext>
            </a:extLst>
          </p:cNvPr>
          <p:cNvSpPr txBox="1"/>
          <p:nvPr/>
        </p:nvSpPr>
        <p:spPr>
          <a:xfrm>
            <a:off x="7317998" y="5950663"/>
            <a:ext cx="139865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Curated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C69392B-2412-8837-93AD-0A523B2796F9}"/>
              </a:ext>
            </a:extLst>
          </p:cNvPr>
          <p:cNvCxnSpPr>
            <a:cxnSpLocks/>
          </p:cNvCxnSpPr>
          <p:nvPr/>
        </p:nvCxnSpPr>
        <p:spPr>
          <a:xfrm>
            <a:off x="4407078" y="6227662"/>
            <a:ext cx="513240" cy="0"/>
          </a:xfrm>
          <a:custGeom>
            <a:avLst/>
            <a:gdLst>
              <a:gd name="connsiteX0" fmla="*/ 0 w 513240"/>
              <a:gd name="connsiteY0" fmla="*/ 0 h 0"/>
              <a:gd name="connsiteX1" fmla="*/ 513240 w 513240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3240" fill="none" extrusionOk="0">
                <a:moveTo>
                  <a:pt x="0" y="0"/>
                </a:moveTo>
                <a:cubicBezTo>
                  <a:pt x="160155" y="5494"/>
                  <a:pt x="371658" y="-11111"/>
                  <a:pt x="513240" y="1"/>
                </a:cubicBezTo>
              </a:path>
              <a:path w="513240" fill="none" stroke="0" extrusionOk="0">
                <a:moveTo>
                  <a:pt x="0" y="0"/>
                </a:moveTo>
                <a:cubicBezTo>
                  <a:pt x="164851" y="-5032"/>
                  <a:pt x="330799" y="14895"/>
                  <a:pt x="513240" y="1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BF9474"/>
                </a:gs>
                <a:gs pos="100000">
                  <a:schemeClr val="tx1">
                    <a:lumMod val="85000"/>
                  </a:schemeClr>
                </a:gs>
              </a:gsLst>
              <a:lin ang="0" scaled="1"/>
              <a:tileRect/>
            </a:gradFill>
            <a:headEnd type="none" w="lg" len="sm"/>
            <a:tailEnd type="triangle" w="med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0EC9B20-B7B4-1F02-0C4D-809495741256}"/>
              </a:ext>
            </a:extLst>
          </p:cNvPr>
          <p:cNvCxnSpPr>
            <a:cxnSpLocks/>
          </p:cNvCxnSpPr>
          <p:nvPr/>
        </p:nvCxnSpPr>
        <p:spPr>
          <a:xfrm>
            <a:off x="6716297" y="6278037"/>
            <a:ext cx="503444" cy="0"/>
          </a:xfrm>
          <a:custGeom>
            <a:avLst/>
            <a:gdLst>
              <a:gd name="connsiteX0" fmla="*/ 0 w 503444"/>
              <a:gd name="connsiteY0" fmla="*/ 0 h 0"/>
              <a:gd name="connsiteX1" fmla="*/ 503444 w 503444"/>
              <a:gd name="connsiteY1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3444" fill="none" extrusionOk="0">
                <a:moveTo>
                  <a:pt x="0" y="0"/>
                </a:moveTo>
                <a:cubicBezTo>
                  <a:pt x="129110" y="8446"/>
                  <a:pt x="306804" y="9738"/>
                  <a:pt x="503444" y="1"/>
                </a:cubicBezTo>
              </a:path>
              <a:path w="503444" fill="none" stroke="0" extrusionOk="0">
                <a:moveTo>
                  <a:pt x="0" y="0"/>
                </a:moveTo>
                <a:cubicBezTo>
                  <a:pt x="231176" y="-657"/>
                  <a:pt x="269088" y="-21790"/>
                  <a:pt x="503444" y="1"/>
                </a:cubicBezTo>
              </a:path>
            </a:pathLst>
          </a:custGeom>
          <a:ln w="76200" cap="rnd">
            <a:gradFill flip="none" rotWithShape="1">
              <a:gsLst>
                <a:gs pos="0">
                  <a:schemeClr val="tx1">
                    <a:lumMod val="85000"/>
                  </a:schemeClr>
                </a:gs>
                <a:gs pos="100000">
                  <a:srgbClr val="FFB900"/>
                </a:gs>
              </a:gsLst>
              <a:lin ang="0" scaled="1"/>
              <a:tileRect/>
            </a:gradFill>
            <a:headEnd type="none" w="lg" len="sm"/>
            <a:tailEnd type="triangle" w="med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95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B82A8-D58C-2C72-05D1-0053B351B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">
            <a:extLst>
              <a:ext uri="{FF2B5EF4-FFF2-40B4-BE49-F238E27FC236}">
                <a16:creationId xmlns:a16="http://schemas.microsoft.com/office/drawing/2014/main" id="{F8BE3849-C1ED-84AC-8869-393473E83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69015" y="557731"/>
            <a:ext cx="0" cy="991014"/>
          </a:xfrm>
          <a:prstGeom prst="line">
            <a:avLst/>
          </a:prstGeom>
          <a:ln w="19050">
            <a:solidFill>
              <a:schemeClr val="tx1">
                <a:alpha val="1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">
            <a:extLst>
              <a:ext uri="{FF2B5EF4-FFF2-40B4-BE49-F238E27FC236}">
                <a16:creationId xmlns:a16="http://schemas.microsoft.com/office/drawing/2014/main" id="{941FC7AE-C2B9-5CAF-7CF4-5FBD42E76CA3}"/>
              </a:ext>
            </a:extLst>
          </p:cNvPr>
          <p:cNvSpPr txBox="1">
            <a:spLocks/>
          </p:cNvSpPr>
          <p:nvPr/>
        </p:nvSpPr>
        <p:spPr>
          <a:xfrm>
            <a:off x="2830003" y="1093869"/>
            <a:ext cx="7947258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407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636660" algn="l"/>
              </a:tabLst>
              <a:defRPr/>
            </a:pP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More ways to enable Link to Fabric …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DF3B2CAF-55A3-E692-41B5-0F6F3BF0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667" y="549815"/>
            <a:ext cx="8850361" cy="553998"/>
          </a:xfrm>
        </p:spPr>
        <p:txBody>
          <a:bodyPr>
            <a:normAutofit/>
          </a:bodyPr>
          <a:lstStyle/>
          <a:p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Introducing Mirrored Dataverse</a:t>
            </a:r>
            <a:endParaRPr lang="en-US"/>
          </a:p>
        </p:txBody>
      </p:sp>
      <p:pic>
        <p:nvPicPr>
          <p:cNvPr id="9" name="Picture 8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E9B1E51D-8F1F-8900-4575-D4809593593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740" y="576455"/>
            <a:ext cx="886746" cy="88674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7D8CF6EB-A814-0573-8274-456EFAE52D6D}"/>
              </a:ext>
            </a:extLst>
          </p:cNvPr>
          <p:cNvSpPr txBox="1"/>
          <p:nvPr/>
        </p:nvSpPr>
        <p:spPr>
          <a:xfrm>
            <a:off x="1143569" y="776239"/>
            <a:ext cx="21800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DC8E8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+</a:t>
            </a:r>
          </a:p>
        </p:txBody>
      </p:sp>
      <p:grpSp>
        <p:nvGrpSpPr>
          <p:cNvPr id="90" name="Group 89" hidden="1">
            <a:extLst>
              <a:ext uri="{FF2B5EF4-FFF2-40B4-BE49-F238E27FC236}">
                <a16:creationId xmlns:a16="http://schemas.microsoft.com/office/drawing/2014/main" id="{10784EA2-BF4A-D9F9-6480-D8A001489ECD}"/>
              </a:ext>
            </a:extLst>
          </p:cNvPr>
          <p:cNvGrpSpPr/>
          <p:nvPr/>
        </p:nvGrpSpPr>
        <p:grpSpPr>
          <a:xfrm>
            <a:off x="6716297" y="3808771"/>
            <a:ext cx="3502174" cy="1231679"/>
            <a:chOff x="6716297" y="3841598"/>
            <a:chExt cx="3502174" cy="1231679"/>
          </a:xfrm>
        </p:grpSpPr>
        <p:pic>
          <p:nvPicPr>
            <p:cNvPr id="49" name="Picture 48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485B5591-E9AC-BFD0-1B97-9FBEBC23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071" y="3841598"/>
              <a:ext cx="914400" cy="914400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885DF56-CD13-A304-AE39-E4B05C858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548" y="4257020"/>
              <a:ext cx="1235577" cy="245430"/>
            </a:xfrm>
            <a:custGeom>
              <a:avLst/>
              <a:gdLst>
                <a:gd name="connsiteX0" fmla="*/ 0 w 1235577"/>
                <a:gd name="connsiteY0" fmla="*/ 0 h 245430"/>
                <a:gd name="connsiteX1" fmla="*/ 580721 w 1235577"/>
                <a:gd name="connsiteY1" fmla="*/ 115352 h 245430"/>
                <a:gd name="connsiteX2" fmla="*/ 1235577 w 1235577"/>
                <a:gd name="connsiteY2" fmla="*/ 245430 h 24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577" h="245430" fill="none" extrusionOk="0">
                  <a:moveTo>
                    <a:pt x="0" y="0"/>
                  </a:moveTo>
                  <a:cubicBezTo>
                    <a:pt x="216603" y="65783"/>
                    <a:pt x="318768" y="92598"/>
                    <a:pt x="580721" y="115352"/>
                  </a:cubicBezTo>
                  <a:cubicBezTo>
                    <a:pt x="842674" y="138106"/>
                    <a:pt x="1056482" y="228156"/>
                    <a:pt x="1235577" y="245430"/>
                  </a:cubicBezTo>
                </a:path>
                <a:path w="1235577" h="245430" fill="none" stroke="0" extrusionOk="0">
                  <a:moveTo>
                    <a:pt x="0" y="0"/>
                  </a:moveTo>
                  <a:cubicBezTo>
                    <a:pt x="196383" y="25359"/>
                    <a:pt x="492543" y="103608"/>
                    <a:pt x="642500" y="127624"/>
                  </a:cubicBezTo>
                  <a:cubicBezTo>
                    <a:pt x="792457" y="151640"/>
                    <a:pt x="987542" y="180637"/>
                    <a:pt x="1235577" y="24543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A4E88445-2B75-508D-40BC-50D570990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351" y="4272309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C8159EE1-47B2-FB80-27D1-C8ABE07E0D54}"/>
                </a:ext>
              </a:extLst>
            </p:cNvPr>
            <p:cNvCxnSpPr>
              <a:cxnSpLocks/>
            </p:cNvCxnSpPr>
            <p:nvPr/>
          </p:nvCxnSpPr>
          <p:spPr>
            <a:xfrm>
              <a:off x="6716297" y="4844089"/>
              <a:ext cx="1176163" cy="64101"/>
            </a:xfrm>
            <a:custGeom>
              <a:avLst/>
              <a:gdLst>
                <a:gd name="connsiteX0" fmla="*/ 0 w 1176163"/>
                <a:gd name="connsiteY0" fmla="*/ 0 h 64101"/>
                <a:gd name="connsiteX1" fmla="*/ 552797 w 1176163"/>
                <a:gd name="connsiteY1" fmla="*/ 30127 h 64101"/>
                <a:gd name="connsiteX2" fmla="*/ 1176163 w 1176163"/>
                <a:gd name="connsiteY2" fmla="*/ 64101 h 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163" h="64101" fill="none" extrusionOk="0">
                  <a:moveTo>
                    <a:pt x="0" y="0"/>
                  </a:moveTo>
                  <a:cubicBezTo>
                    <a:pt x="224198" y="-4787"/>
                    <a:pt x="418012" y="27772"/>
                    <a:pt x="552797" y="30127"/>
                  </a:cubicBezTo>
                  <a:cubicBezTo>
                    <a:pt x="687582" y="32482"/>
                    <a:pt x="872429" y="61377"/>
                    <a:pt x="1176163" y="64101"/>
                  </a:cubicBezTo>
                </a:path>
                <a:path w="1176163" h="64101" fill="none" stroke="0" extrusionOk="0">
                  <a:moveTo>
                    <a:pt x="0" y="0"/>
                  </a:moveTo>
                  <a:cubicBezTo>
                    <a:pt x="238179" y="-16783"/>
                    <a:pt x="331784" y="9751"/>
                    <a:pt x="611605" y="33333"/>
                  </a:cubicBezTo>
                  <a:cubicBezTo>
                    <a:pt x="891426" y="56914"/>
                    <a:pt x="916195" y="75224"/>
                    <a:pt x="1176163" y="64101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 hidden="1">
            <a:extLst>
              <a:ext uri="{FF2B5EF4-FFF2-40B4-BE49-F238E27FC236}">
                <a16:creationId xmlns:a16="http://schemas.microsoft.com/office/drawing/2014/main" id="{C95FAE73-2D22-60B1-4D9F-E877025E3AF4}"/>
              </a:ext>
            </a:extLst>
          </p:cNvPr>
          <p:cNvGrpSpPr/>
          <p:nvPr/>
        </p:nvGrpSpPr>
        <p:grpSpPr>
          <a:xfrm>
            <a:off x="6716297" y="3371286"/>
            <a:ext cx="3190013" cy="1472803"/>
            <a:chOff x="6716297" y="3371286"/>
            <a:chExt cx="3190013" cy="1472803"/>
          </a:xfrm>
        </p:grpSpPr>
        <p:pic>
          <p:nvPicPr>
            <p:cNvPr id="50" name="Picture 49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E4E55805-7698-D9AF-0E62-89A71A959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910" y="3371286"/>
              <a:ext cx="914400" cy="914400"/>
            </a:xfrm>
            <a:prstGeom prst="rect">
              <a:avLst/>
            </a:prstGeom>
          </p:spPr>
        </p:pic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C8BFB1B-85DC-1B37-83C2-F57247D60442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8582812" y="3863400"/>
              <a:ext cx="605197" cy="168200"/>
            </a:xfrm>
            <a:custGeom>
              <a:avLst/>
              <a:gdLst>
                <a:gd name="connsiteX0" fmla="*/ 0 w 605197"/>
                <a:gd name="connsiteY0" fmla="*/ 0 h 168200"/>
                <a:gd name="connsiteX1" fmla="*/ 605197 w 605197"/>
                <a:gd name="connsiteY1" fmla="*/ 168200 h 16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197" h="168200" fill="none" extrusionOk="0">
                  <a:moveTo>
                    <a:pt x="0" y="0"/>
                  </a:moveTo>
                  <a:cubicBezTo>
                    <a:pt x="135145" y="58277"/>
                    <a:pt x="426626" y="148711"/>
                    <a:pt x="605197" y="168200"/>
                  </a:cubicBezTo>
                </a:path>
                <a:path w="605197" h="168200" fill="none" stroke="0" extrusionOk="0">
                  <a:moveTo>
                    <a:pt x="0" y="0"/>
                  </a:moveTo>
                  <a:cubicBezTo>
                    <a:pt x="183215" y="79148"/>
                    <a:pt x="382193" y="109015"/>
                    <a:pt x="605197" y="16820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AEE15C05-9E7B-185A-9D9D-8B626200D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844" y="3631116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61DCC51-4854-4FC1-099F-1F16DCEFFC00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flipV="1">
              <a:off x="6716297" y="4031600"/>
              <a:ext cx="1065547" cy="812489"/>
            </a:xfrm>
            <a:custGeom>
              <a:avLst/>
              <a:gdLst>
                <a:gd name="connsiteX0" fmla="*/ 0 w 1065547"/>
                <a:gd name="connsiteY0" fmla="*/ 0 h 812489"/>
                <a:gd name="connsiteX1" fmla="*/ 500807 w 1065547"/>
                <a:gd name="connsiteY1" fmla="*/ 381870 h 812489"/>
                <a:gd name="connsiteX2" fmla="*/ 1065547 w 1065547"/>
                <a:gd name="connsiteY2" fmla="*/ 812489 h 8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547" h="812489" fill="none" extrusionOk="0">
                  <a:moveTo>
                    <a:pt x="0" y="0"/>
                  </a:moveTo>
                  <a:cubicBezTo>
                    <a:pt x="171500" y="99228"/>
                    <a:pt x="330341" y="242458"/>
                    <a:pt x="500807" y="381870"/>
                  </a:cubicBezTo>
                  <a:cubicBezTo>
                    <a:pt x="671273" y="521282"/>
                    <a:pt x="911279" y="656590"/>
                    <a:pt x="1065547" y="812489"/>
                  </a:cubicBezTo>
                </a:path>
                <a:path w="1065547" h="812489" fill="none" stroke="0" extrusionOk="0">
                  <a:moveTo>
                    <a:pt x="0" y="0"/>
                  </a:moveTo>
                  <a:cubicBezTo>
                    <a:pt x="197011" y="180000"/>
                    <a:pt x="383132" y="261842"/>
                    <a:pt x="554084" y="422494"/>
                  </a:cubicBezTo>
                  <a:cubicBezTo>
                    <a:pt x="725036" y="583146"/>
                    <a:pt x="902419" y="670634"/>
                    <a:pt x="1065547" y="812489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!!Fabric">
            <a:extLst>
              <a:ext uri="{FF2B5EF4-FFF2-40B4-BE49-F238E27FC236}">
                <a16:creationId xmlns:a16="http://schemas.microsoft.com/office/drawing/2014/main" id="{9DD3C7F7-D633-0DBD-ABAF-C9C73B067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967" y="662819"/>
            <a:ext cx="714017" cy="714017"/>
          </a:xfrm>
          <a:prstGeom prst="rect">
            <a:avLst/>
          </a:prstGeom>
        </p:spPr>
      </p:pic>
      <p:sp>
        <p:nvSpPr>
          <p:cNvPr id="3" name="Rounded Rectangle 38">
            <a:extLst>
              <a:ext uri="{FF2B5EF4-FFF2-40B4-BE49-F238E27FC236}">
                <a16:creationId xmlns:a16="http://schemas.microsoft.com/office/drawing/2014/main" id="{25CB5E30-D0D9-E957-0B25-4DBB6DB5B7D3}"/>
              </a:ext>
            </a:extLst>
          </p:cNvPr>
          <p:cNvSpPr/>
          <p:nvPr/>
        </p:nvSpPr>
        <p:spPr bwMode="auto">
          <a:xfrm>
            <a:off x="2187060" y="2434909"/>
            <a:ext cx="9596175" cy="3329222"/>
          </a:xfrm>
          <a:custGeom>
            <a:avLst/>
            <a:gdLst>
              <a:gd name="connsiteX0" fmla="*/ 0 w 9596175"/>
              <a:gd name="connsiteY0" fmla="*/ 175517 h 3329222"/>
              <a:gd name="connsiteX1" fmla="*/ 175517 w 9596175"/>
              <a:gd name="connsiteY1" fmla="*/ 0 h 3329222"/>
              <a:gd name="connsiteX2" fmla="*/ 743433 w 9596175"/>
              <a:gd name="connsiteY2" fmla="*/ 0 h 3329222"/>
              <a:gd name="connsiteX3" fmla="*/ 1496251 w 9596175"/>
              <a:gd name="connsiteY3" fmla="*/ 0 h 3329222"/>
              <a:gd name="connsiteX4" fmla="*/ 2341521 w 9596175"/>
              <a:gd name="connsiteY4" fmla="*/ 0 h 3329222"/>
              <a:gd name="connsiteX5" fmla="*/ 2724534 w 9596175"/>
              <a:gd name="connsiteY5" fmla="*/ 0 h 3329222"/>
              <a:gd name="connsiteX6" fmla="*/ 3384902 w 9596175"/>
              <a:gd name="connsiteY6" fmla="*/ 0 h 3329222"/>
              <a:gd name="connsiteX7" fmla="*/ 4045269 w 9596175"/>
              <a:gd name="connsiteY7" fmla="*/ 0 h 3329222"/>
              <a:gd name="connsiteX8" fmla="*/ 4613185 w 9596175"/>
              <a:gd name="connsiteY8" fmla="*/ 0 h 3329222"/>
              <a:gd name="connsiteX9" fmla="*/ 5458455 w 9596175"/>
              <a:gd name="connsiteY9" fmla="*/ 0 h 3329222"/>
              <a:gd name="connsiteX10" fmla="*/ 6118822 w 9596175"/>
              <a:gd name="connsiteY10" fmla="*/ 0 h 3329222"/>
              <a:gd name="connsiteX11" fmla="*/ 6779189 w 9596175"/>
              <a:gd name="connsiteY11" fmla="*/ 0 h 3329222"/>
              <a:gd name="connsiteX12" fmla="*/ 7347105 w 9596175"/>
              <a:gd name="connsiteY12" fmla="*/ 0 h 3329222"/>
              <a:gd name="connsiteX13" fmla="*/ 8099924 w 9596175"/>
              <a:gd name="connsiteY13" fmla="*/ 0 h 3329222"/>
              <a:gd name="connsiteX14" fmla="*/ 8852742 w 9596175"/>
              <a:gd name="connsiteY14" fmla="*/ 0 h 3329222"/>
              <a:gd name="connsiteX15" fmla="*/ 9420658 w 9596175"/>
              <a:gd name="connsiteY15" fmla="*/ 0 h 3329222"/>
              <a:gd name="connsiteX16" fmla="*/ 9596175 w 9596175"/>
              <a:gd name="connsiteY16" fmla="*/ 175517 h 3329222"/>
              <a:gd name="connsiteX17" fmla="*/ 9596175 w 9596175"/>
              <a:gd name="connsiteY17" fmla="*/ 711591 h 3329222"/>
              <a:gd name="connsiteX18" fmla="*/ 9596175 w 9596175"/>
              <a:gd name="connsiteY18" fmla="*/ 1337010 h 3329222"/>
              <a:gd name="connsiteX19" fmla="*/ 9596175 w 9596175"/>
              <a:gd name="connsiteY19" fmla="*/ 1932648 h 3329222"/>
              <a:gd name="connsiteX20" fmla="*/ 9596175 w 9596175"/>
              <a:gd name="connsiteY20" fmla="*/ 2587849 h 3329222"/>
              <a:gd name="connsiteX21" fmla="*/ 9596175 w 9596175"/>
              <a:gd name="connsiteY21" fmla="*/ 3153705 h 3329222"/>
              <a:gd name="connsiteX22" fmla="*/ 9420658 w 9596175"/>
              <a:gd name="connsiteY22" fmla="*/ 3329222 h 3329222"/>
              <a:gd name="connsiteX23" fmla="*/ 8852742 w 9596175"/>
              <a:gd name="connsiteY23" fmla="*/ 3329222 h 3329222"/>
              <a:gd name="connsiteX24" fmla="*/ 8099924 w 9596175"/>
              <a:gd name="connsiteY24" fmla="*/ 3329222 h 3329222"/>
              <a:gd name="connsiteX25" fmla="*/ 7532008 w 9596175"/>
              <a:gd name="connsiteY25" fmla="*/ 3329222 h 3329222"/>
              <a:gd name="connsiteX26" fmla="*/ 6964092 w 9596175"/>
              <a:gd name="connsiteY26" fmla="*/ 3329222 h 3329222"/>
              <a:gd name="connsiteX27" fmla="*/ 6303725 w 9596175"/>
              <a:gd name="connsiteY27" fmla="*/ 3329222 h 3329222"/>
              <a:gd name="connsiteX28" fmla="*/ 5920712 w 9596175"/>
              <a:gd name="connsiteY28" fmla="*/ 3329222 h 3329222"/>
              <a:gd name="connsiteX29" fmla="*/ 5075442 w 9596175"/>
              <a:gd name="connsiteY29" fmla="*/ 3329222 h 3329222"/>
              <a:gd name="connsiteX30" fmla="*/ 4692429 w 9596175"/>
              <a:gd name="connsiteY30" fmla="*/ 3329222 h 3329222"/>
              <a:gd name="connsiteX31" fmla="*/ 3939610 w 9596175"/>
              <a:gd name="connsiteY31" fmla="*/ 3329222 h 3329222"/>
              <a:gd name="connsiteX32" fmla="*/ 3556597 w 9596175"/>
              <a:gd name="connsiteY32" fmla="*/ 3329222 h 3329222"/>
              <a:gd name="connsiteX33" fmla="*/ 3173584 w 9596175"/>
              <a:gd name="connsiteY33" fmla="*/ 3329222 h 3329222"/>
              <a:gd name="connsiteX34" fmla="*/ 2790571 w 9596175"/>
              <a:gd name="connsiteY34" fmla="*/ 3329222 h 3329222"/>
              <a:gd name="connsiteX35" fmla="*/ 2407558 w 9596175"/>
              <a:gd name="connsiteY35" fmla="*/ 3329222 h 3329222"/>
              <a:gd name="connsiteX36" fmla="*/ 1932094 w 9596175"/>
              <a:gd name="connsiteY36" fmla="*/ 3329222 h 3329222"/>
              <a:gd name="connsiteX37" fmla="*/ 1086824 w 9596175"/>
              <a:gd name="connsiteY37" fmla="*/ 3329222 h 3329222"/>
              <a:gd name="connsiteX38" fmla="*/ 175517 w 9596175"/>
              <a:gd name="connsiteY38" fmla="*/ 3329222 h 3329222"/>
              <a:gd name="connsiteX39" fmla="*/ 0 w 9596175"/>
              <a:gd name="connsiteY39" fmla="*/ 3153705 h 3329222"/>
              <a:gd name="connsiteX40" fmla="*/ 0 w 9596175"/>
              <a:gd name="connsiteY40" fmla="*/ 2498504 h 3329222"/>
              <a:gd name="connsiteX41" fmla="*/ 0 w 9596175"/>
              <a:gd name="connsiteY41" fmla="*/ 1992212 h 3329222"/>
              <a:gd name="connsiteX42" fmla="*/ 0 w 9596175"/>
              <a:gd name="connsiteY42" fmla="*/ 1337010 h 3329222"/>
              <a:gd name="connsiteX43" fmla="*/ 0 w 9596175"/>
              <a:gd name="connsiteY43" fmla="*/ 800936 h 3329222"/>
              <a:gd name="connsiteX44" fmla="*/ 0 w 9596175"/>
              <a:gd name="connsiteY44" fmla="*/ 175517 h 3329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9596175" h="3329222" fill="none" extrusionOk="0">
                <a:moveTo>
                  <a:pt x="0" y="175517"/>
                </a:moveTo>
                <a:cubicBezTo>
                  <a:pt x="3044" y="78054"/>
                  <a:pt x="72428" y="-4023"/>
                  <a:pt x="175517" y="0"/>
                </a:cubicBezTo>
                <a:cubicBezTo>
                  <a:pt x="351794" y="-10490"/>
                  <a:pt x="525246" y="-12044"/>
                  <a:pt x="743433" y="0"/>
                </a:cubicBezTo>
                <a:cubicBezTo>
                  <a:pt x="961620" y="12044"/>
                  <a:pt x="1170418" y="-12721"/>
                  <a:pt x="1496251" y="0"/>
                </a:cubicBezTo>
                <a:cubicBezTo>
                  <a:pt x="1822084" y="12721"/>
                  <a:pt x="1943869" y="-27251"/>
                  <a:pt x="2341521" y="0"/>
                </a:cubicBezTo>
                <a:cubicBezTo>
                  <a:pt x="2739173" y="27251"/>
                  <a:pt x="2553178" y="-7854"/>
                  <a:pt x="2724534" y="0"/>
                </a:cubicBezTo>
                <a:cubicBezTo>
                  <a:pt x="2895890" y="7854"/>
                  <a:pt x="3190999" y="-2582"/>
                  <a:pt x="3384902" y="0"/>
                </a:cubicBezTo>
                <a:cubicBezTo>
                  <a:pt x="3578805" y="2582"/>
                  <a:pt x="3750617" y="-29291"/>
                  <a:pt x="4045269" y="0"/>
                </a:cubicBezTo>
                <a:cubicBezTo>
                  <a:pt x="4339921" y="29291"/>
                  <a:pt x="4379641" y="-5270"/>
                  <a:pt x="4613185" y="0"/>
                </a:cubicBezTo>
                <a:cubicBezTo>
                  <a:pt x="4846729" y="5270"/>
                  <a:pt x="5114548" y="20289"/>
                  <a:pt x="5458455" y="0"/>
                </a:cubicBezTo>
                <a:cubicBezTo>
                  <a:pt x="5802362" y="-20289"/>
                  <a:pt x="5848768" y="-24434"/>
                  <a:pt x="6118822" y="0"/>
                </a:cubicBezTo>
                <a:cubicBezTo>
                  <a:pt x="6388876" y="24434"/>
                  <a:pt x="6513877" y="19742"/>
                  <a:pt x="6779189" y="0"/>
                </a:cubicBezTo>
                <a:cubicBezTo>
                  <a:pt x="7044501" y="-19742"/>
                  <a:pt x="7207168" y="24340"/>
                  <a:pt x="7347105" y="0"/>
                </a:cubicBezTo>
                <a:cubicBezTo>
                  <a:pt x="7487042" y="-24340"/>
                  <a:pt x="7945365" y="35654"/>
                  <a:pt x="8099924" y="0"/>
                </a:cubicBezTo>
                <a:cubicBezTo>
                  <a:pt x="8254483" y="-35654"/>
                  <a:pt x="8595662" y="10524"/>
                  <a:pt x="8852742" y="0"/>
                </a:cubicBezTo>
                <a:cubicBezTo>
                  <a:pt x="9109822" y="-10524"/>
                  <a:pt x="9137062" y="-25490"/>
                  <a:pt x="9420658" y="0"/>
                </a:cubicBezTo>
                <a:cubicBezTo>
                  <a:pt x="9528793" y="8724"/>
                  <a:pt x="9587869" y="100449"/>
                  <a:pt x="9596175" y="175517"/>
                </a:cubicBezTo>
                <a:cubicBezTo>
                  <a:pt x="9583342" y="381661"/>
                  <a:pt x="9571679" y="561792"/>
                  <a:pt x="9596175" y="711591"/>
                </a:cubicBezTo>
                <a:cubicBezTo>
                  <a:pt x="9620671" y="861390"/>
                  <a:pt x="9602481" y="1105108"/>
                  <a:pt x="9596175" y="1337010"/>
                </a:cubicBezTo>
                <a:cubicBezTo>
                  <a:pt x="9589869" y="1568912"/>
                  <a:pt x="9580017" y="1810620"/>
                  <a:pt x="9596175" y="1932648"/>
                </a:cubicBezTo>
                <a:cubicBezTo>
                  <a:pt x="9612333" y="2054676"/>
                  <a:pt x="9564559" y="2317450"/>
                  <a:pt x="9596175" y="2587849"/>
                </a:cubicBezTo>
                <a:cubicBezTo>
                  <a:pt x="9627791" y="2858248"/>
                  <a:pt x="9618888" y="2892226"/>
                  <a:pt x="9596175" y="3153705"/>
                </a:cubicBezTo>
                <a:cubicBezTo>
                  <a:pt x="9583229" y="3250925"/>
                  <a:pt x="9514447" y="3332883"/>
                  <a:pt x="9420658" y="3329222"/>
                </a:cubicBezTo>
                <a:cubicBezTo>
                  <a:pt x="9240708" y="3332573"/>
                  <a:pt x="9036493" y="3324957"/>
                  <a:pt x="8852742" y="3329222"/>
                </a:cubicBezTo>
                <a:cubicBezTo>
                  <a:pt x="8668991" y="3333487"/>
                  <a:pt x="8318256" y="3325659"/>
                  <a:pt x="8099924" y="3329222"/>
                </a:cubicBezTo>
                <a:cubicBezTo>
                  <a:pt x="7881592" y="3332785"/>
                  <a:pt x="7677280" y="3323042"/>
                  <a:pt x="7532008" y="3329222"/>
                </a:cubicBezTo>
                <a:cubicBezTo>
                  <a:pt x="7386736" y="3335402"/>
                  <a:pt x="7117120" y="3316052"/>
                  <a:pt x="6964092" y="3329222"/>
                </a:cubicBezTo>
                <a:cubicBezTo>
                  <a:pt x="6811064" y="3342392"/>
                  <a:pt x="6469959" y="3324406"/>
                  <a:pt x="6303725" y="3329222"/>
                </a:cubicBezTo>
                <a:cubicBezTo>
                  <a:pt x="6137491" y="3334038"/>
                  <a:pt x="6070271" y="3341389"/>
                  <a:pt x="5920712" y="3329222"/>
                </a:cubicBezTo>
                <a:cubicBezTo>
                  <a:pt x="5771153" y="3317055"/>
                  <a:pt x="5251293" y="3311932"/>
                  <a:pt x="5075442" y="3329222"/>
                </a:cubicBezTo>
                <a:cubicBezTo>
                  <a:pt x="4899591" y="3346513"/>
                  <a:pt x="4819737" y="3326813"/>
                  <a:pt x="4692429" y="3329222"/>
                </a:cubicBezTo>
                <a:cubicBezTo>
                  <a:pt x="4565121" y="3331631"/>
                  <a:pt x="4264497" y="3355686"/>
                  <a:pt x="3939610" y="3329222"/>
                </a:cubicBezTo>
                <a:cubicBezTo>
                  <a:pt x="3614723" y="3302758"/>
                  <a:pt x="3685825" y="3322737"/>
                  <a:pt x="3556597" y="3329222"/>
                </a:cubicBezTo>
                <a:cubicBezTo>
                  <a:pt x="3427369" y="3335707"/>
                  <a:pt x="3252241" y="3317748"/>
                  <a:pt x="3173584" y="3329222"/>
                </a:cubicBezTo>
                <a:cubicBezTo>
                  <a:pt x="3094927" y="3340696"/>
                  <a:pt x="2937195" y="3339411"/>
                  <a:pt x="2790571" y="3329222"/>
                </a:cubicBezTo>
                <a:cubicBezTo>
                  <a:pt x="2643947" y="3319033"/>
                  <a:pt x="2498593" y="3340091"/>
                  <a:pt x="2407558" y="3329222"/>
                </a:cubicBezTo>
                <a:cubicBezTo>
                  <a:pt x="2316523" y="3318353"/>
                  <a:pt x="2153248" y="3343598"/>
                  <a:pt x="1932094" y="3329222"/>
                </a:cubicBezTo>
                <a:cubicBezTo>
                  <a:pt x="1710940" y="3314846"/>
                  <a:pt x="1352161" y="3329117"/>
                  <a:pt x="1086824" y="3329222"/>
                </a:cubicBezTo>
                <a:cubicBezTo>
                  <a:pt x="821487" y="3329328"/>
                  <a:pt x="366497" y="3286022"/>
                  <a:pt x="175517" y="3329222"/>
                </a:cubicBezTo>
                <a:cubicBezTo>
                  <a:pt x="89289" y="3322333"/>
                  <a:pt x="5610" y="3245913"/>
                  <a:pt x="0" y="3153705"/>
                </a:cubicBezTo>
                <a:cubicBezTo>
                  <a:pt x="8519" y="2914420"/>
                  <a:pt x="5029" y="2790070"/>
                  <a:pt x="0" y="2498504"/>
                </a:cubicBezTo>
                <a:cubicBezTo>
                  <a:pt x="-5029" y="2206938"/>
                  <a:pt x="-20100" y="2192799"/>
                  <a:pt x="0" y="1992212"/>
                </a:cubicBezTo>
                <a:cubicBezTo>
                  <a:pt x="20100" y="1791625"/>
                  <a:pt x="-29746" y="1481451"/>
                  <a:pt x="0" y="1337010"/>
                </a:cubicBezTo>
                <a:cubicBezTo>
                  <a:pt x="29746" y="1192569"/>
                  <a:pt x="7156" y="955809"/>
                  <a:pt x="0" y="800936"/>
                </a:cubicBezTo>
                <a:cubicBezTo>
                  <a:pt x="-7156" y="646063"/>
                  <a:pt x="7554" y="478642"/>
                  <a:pt x="0" y="175517"/>
                </a:cubicBezTo>
                <a:close/>
              </a:path>
              <a:path w="9596175" h="3329222" stroke="0" extrusionOk="0">
                <a:moveTo>
                  <a:pt x="0" y="175517"/>
                </a:moveTo>
                <a:cubicBezTo>
                  <a:pt x="11558" y="78545"/>
                  <a:pt x="80629" y="3565"/>
                  <a:pt x="175517" y="0"/>
                </a:cubicBezTo>
                <a:cubicBezTo>
                  <a:pt x="322017" y="23831"/>
                  <a:pt x="460635" y="-4968"/>
                  <a:pt x="743433" y="0"/>
                </a:cubicBezTo>
                <a:cubicBezTo>
                  <a:pt x="1026231" y="4968"/>
                  <a:pt x="1172269" y="4195"/>
                  <a:pt x="1403800" y="0"/>
                </a:cubicBezTo>
                <a:cubicBezTo>
                  <a:pt x="1635331" y="-4195"/>
                  <a:pt x="1812359" y="-10599"/>
                  <a:pt x="2064167" y="0"/>
                </a:cubicBezTo>
                <a:cubicBezTo>
                  <a:pt x="2315975" y="10599"/>
                  <a:pt x="2260941" y="-4199"/>
                  <a:pt x="2447180" y="0"/>
                </a:cubicBezTo>
                <a:cubicBezTo>
                  <a:pt x="2633419" y="4199"/>
                  <a:pt x="2947139" y="-8201"/>
                  <a:pt x="3199999" y="0"/>
                </a:cubicBezTo>
                <a:cubicBezTo>
                  <a:pt x="3452859" y="8201"/>
                  <a:pt x="3790334" y="-1636"/>
                  <a:pt x="3952817" y="0"/>
                </a:cubicBezTo>
                <a:cubicBezTo>
                  <a:pt x="4115300" y="1636"/>
                  <a:pt x="4195533" y="4202"/>
                  <a:pt x="4428282" y="0"/>
                </a:cubicBezTo>
                <a:cubicBezTo>
                  <a:pt x="4661032" y="-4202"/>
                  <a:pt x="4908350" y="-32447"/>
                  <a:pt x="5181100" y="0"/>
                </a:cubicBezTo>
                <a:cubicBezTo>
                  <a:pt x="5453850" y="32447"/>
                  <a:pt x="5818349" y="10891"/>
                  <a:pt x="6026371" y="0"/>
                </a:cubicBezTo>
                <a:cubicBezTo>
                  <a:pt x="6234393" y="-10891"/>
                  <a:pt x="6364519" y="5354"/>
                  <a:pt x="6594286" y="0"/>
                </a:cubicBezTo>
                <a:cubicBezTo>
                  <a:pt x="6824053" y="-5354"/>
                  <a:pt x="6853097" y="16921"/>
                  <a:pt x="6977299" y="0"/>
                </a:cubicBezTo>
                <a:cubicBezTo>
                  <a:pt x="7101501" y="-16921"/>
                  <a:pt x="7250186" y="-11343"/>
                  <a:pt x="7452764" y="0"/>
                </a:cubicBezTo>
                <a:cubicBezTo>
                  <a:pt x="7655342" y="11343"/>
                  <a:pt x="7812006" y="25108"/>
                  <a:pt x="8020680" y="0"/>
                </a:cubicBezTo>
                <a:cubicBezTo>
                  <a:pt x="8229354" y="-25108"/>
                  <a:pt x="8325640" y="-615"/>
                  <a:pt x="8588595" y="0"/>
                </a:cubicBezTo>
                <a:cubicBezTo>
                  <a:pt x="8851551" y="615"/>
                  <a:pt x="9216826" y="24003"/>
                  <a:pt x="9420658" y="0"/>
                </a:cubicBezTo>
                <a:cubicBezTo>
                  <a:pt x="9508209" y="-1224"/>
                  <a:pt x="9599169" y="77605"/>
                  <a:pt x="9596175" y="175517"/>
                </a:cubicBezTo>
                <a:cubicBezTo>
                  <a:pt x="9597331" y="453421"/>
                  <a:pt x="9585795" y="502116"/>
                  <a:pt x="9596175" y="771155"/>
                </a:cubicBezTo>
                <a:cubicBezTo>
                  <a:pt x="9606555" y="1040194"/>
                  <a:pt x="9571813" y="1091477"/>
                  <a:pt x="9596175" y="1307228"/>
                </a:cubicBezTo>
                <a:cubicBezTo>
                  <a:pt x="9620537" y="1522979"/>
                  <a:pt x="9586923" y="1571308"/>
                  <a:pt x="9596175" y="1813520"/>
                </a:cubicBezTo>
                <a:cubicBezTo>
                  <a:pt x="9605427" y="2055732"/>
                  <a:pt x="9596875" y="2266498"/>
                  <a:pt x="9596175" y="2468722"/>
                </a:cubicBezTo>
                <a:cubicBezTo>
                  <a:pt x="9595475" y="2670946"/>
                  <a:pt x="9604139" y="2863964"/>
                  <a:pt x="9596175" y="3153705"/>
                </a:cubicBezTo>
                <a:cubicBezTo>
                  <a:pt x="9587613" y="3251124"/>
                  <a:pt x="9512386" y="3328783"/>
                  <a:pt x="9420658" y="3329222"/>
                </a:cubicBezTo>
                <a:cubicBezTo>
                  <a:pt x="9253563" y="3332903"/>
                  <a:pt x="9100357" y="3333392"/>
                  <a:pt x="8945194" y="3329222"/>
                </a:cubicBezTo>
                <a:cubicBezTo>
                  <a:pt x="8790031" y="3325052"/>
                  <a:pt x="8511242" y="3288537"/>
                  <a:pt x="8099924" y="3329222"/>
                </a:cubicBezTo>
                <a:cubicBezTo>
                  <a:pt x="7688606" y="3369908"/>
                  <a:pt x="7737694" y="3349514"/>
                  <a:pt x="7624459" y="3329222"/>
                </a:cubicBezTo>
                <a:cubicBezTo>
                  <a:pt x="7511225" y="3308930"/>
                  <a:pt x="6980776" y="3361845"/>
                  <a:pt x="6779189" y="3329222"/>
                </a:cubicBezTo>
                <a:cubicBezTo>
                  <a:pt x="6577602" y="3296600"/>
                  <a:pt x="6135207" y="3369230"/>
                  <a:pt x="5933919" y="3329222"/>
                </a:cubicBezTo>
                <a:cubicBezTo>
                  <a:pt x="5732631" y="3289215"/>
                  <a:pt x="5426979" y="3301838"/>
                  <a:pt x="5088649" y="3329222"/>
                </a:cubicBezTo>
                <a:cubicBezTo>
                  <a:pt x="4750319" y="3356607"/>
                  <a:pt x="4830314" y="3343635"/>
                  <a:pt x="4705636" y="3329222"/>
                </a:cubicBezTo>
                <a:cubicBezTo>
                  <a:pt x="4580958" y="3314809"/>
                  <a:pt x="4236017" y="3338336"/>
                  <a:pt x="4045269" y="3329222"/>
                </a:cubicBezTo>
                <a:cubicBezTo>
                  <a:pt x="3854521" y="3320108"/>
                  <a:pt x="3552914" y="3337567"/>
                  <a:pt x="3384902" y="3329222"/>
                </a:cubicBezTo>
                <a:cubicBezTo>
                  <a:pt x="3216890" y="3320877"/>
                  <a:pt x="2850302" y="3353969"/>
                  <a:pt x="2632083" y="3329222"/>
                </a:cubicBezTo>
                <a:cubicBezTo>
                  <a:pt x="2413864" y="3304475"/>
                  <a:pt x="2090152" y="3327708"/>
                  <a:pt x="1879264" y="3329222"/>
                </a:cubicBezTo>
                <a:cubicBezTo>
                  <a:pt x="1668376" y="3330736"/>
                  <a:pt x="1359110" y="3334952"/>
                  <a:pt x="1033994" y="3329222"/>
                </a:cubicBezTo>
                <a:cubicBezTo>
                  <a:pt x="708878" y="3323493"/>
                  <a:pt x="347524" y="3339560"/>
                  <a:pt x="175517" y="3329222"/>
                </a:cubicBezTo>
                <a:cubicBezTo>
                  <a:pt x="82914" y="3347742"/>
                  <a:pt x="-9019" y="3240175"/>
                  <a:pt x="0" y="3153705"/>
                </a:cubicBezTo>
                <a:cubicBezTo>
                  <a:pt x="-16623" y="2968193"/>
                  <a:pt x="-26237" y="2833380"/>
                  <a:pt x="0" y="2528286"/>
                </a:cubicBezTo>
                <a:cubicBezTo>
                  <a:pt x="26237" y="2223192"/>
                  <a:pt x="28862" y="2085274"/>
                  <a:pt x="0" y="1932648"/>
                </a:cubicBezTo>
                <a:cubicBezTo>
                  <a:pt x="-28862" y="1780022"/>
                  <a:pt x="6547" y="1615793"/>
                  <a:pt x="0" y="1337010"/>
                </a:cubicBezTo>
                <a:cubicBezTo>
                  <a:pt x="-6547" y="1058227"/>
                  <a:pt x="57122" y="557421"/>
                  <a:pt x="0" y="175517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3178163522">
                  <a:prstGeom prst="roundRect">
                    <a:avLst>
                      <a:gd name="adj" fmla="val 52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98A23ABE-137F-F8A4-66C4-DA38FAEFEA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" y="4342114"/>
            <a:ext cx="1340577" cy="1340577"/>
          </a:xfrm>
          <a:prstGeom prst="rect">
            <a:avLst/>
          </a:prstGeom>
        </p:spPr>
      </p:pic>
      <p:pic>
        <p:nvPicPr>
          <p:cNvPr id="7" name="Picture 6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E7D40728-87F1-7229-1D3F-7BE432B1FE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965" y="2723904"/>
            <a:ext cx="914400" cy="9144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60D7DE5-1923-DBF5-E014-CD76F78574B5}"/>
              </a:ext>
            </a:extLst>
          </p:cNvPr>
          <p:cNvSpPr/>
          <p:nvPr/>
        </p:nvSpPr>
        <p:spPr bwMode="auto">
          <a:xfrm>
            <a:off x="2703863" y="4371271"/>
            <a:ext cx="1510904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BF9474">
                <a:alpha val="4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Shortcuts</a:t>
            </a:r>
            <a:endParaRPr kumimoji="0" lang="en-US" sz="1800" b="1" i="0" u="none" strike="noStrike" kern="1200" cap="none" spc="0" normalizeH="0" baseline="0" noProof="0">
              <a:ln w="12700">
                <a:solidFill>
                  <a:srgbClr val="091F2C"/>
                </a:solidFill>
              </a:ln>
              <a:solidFill>
                <a:srgbClr val="091F2C"/>
              </a:solidFill>
              <a:effectLst/>
              <a:uLnTx/>
              <a:uFillTx/>
              <a:latin typeface="Ink Free" panose="03080402000500000000" pitchFamily="66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64074A6-18E3-23C9-D4B2-69D07DDB8F68}"/>
              </a:ext>
            </a:extLst>
          </p:cNvPr>
          <p:cNvSpPr/>
          <p:nvPr/>
        </p:nvSpPr>
        <p:spPr bwMode="auto">
          <a:xfrm>
            <a:off x="5231654" y="4386889"/>
            <a:ext cx="1143000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chemeClr val="tx1">
                <a:lumMod val="8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Views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338D03E-A1C6-0BF7-975F-D0FF04ECEDFD}"/>
              </a:ext>
            </a:extLst>
          </p:cNvPr>
          <p:cNvSpPr/>
          <p:nvPr/>
        </p:nvSpPr>
        <p:spPr bwMode="auto">
          <a:xfrm>
            <a:off x="7317998" y="4386889"/>
            <a:ext cx="1270829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FFC000">
                <a:alpha val="51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Curated</a:t>
            </a:r>
            <a:b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Tables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33BFD1-5BE3-36B7-04B2-BDEC3A0DF1DD}"/>
              </a:ext>
            </a:extLst>
          </p:cNvPr>
          <p:cNvSpPr/>
          <p:nvPr/>
        </p:nvSpPr>
        <p:spPr bwMode="auto">
          <a:xfrm>
            <a:off x="313173" y="3923659"/>
            <a:ext cx="1719787" cy="1840472"/>
          </a:xfrm>
          <a:custGeom>
            <a:avLst/>
            <a:gdLst>
              <a:gd name="connsiteX0" fmla="*/ 0 w 1719787"/>
              <a:gd name="connsiteY0" fmla="*/ 286637 h 1840472"/>
              <a:gd name="connsiteX1" fmla="*/ 286637 w 1719787"/>
              <a:gd name="connsiteY1" fmla="*/ 0 h 1840472"/>
              <a:gd name="connsiteX2" fmla="*/ 882824 w 1719787"/>
              <a:gd name="connsiteY2" fmla="*/ 0 h 1840472"/>
              <a:gd name="connsiteX3" fmla="*/ 1433150 w 1719787"/>
              <a:gd name="connsiteY3" fmla="*/ 0 h 1840472"/>
              <a:gd name="connsiteX4" fmla="*/ 1719787 w 1719787"/>
              <a:gd name="connsiteY4" fmla="*/ 286637 h 1840472"/>
              <a:gd name="connsiteX5" fmla="*/ 1719787 w 1719787"/>
              <a:gd name="connsiteY5" fmla="*/ 882220 h 1840472"/>
              <a:gd name="connsiteX6" fmla="*/ 1719787 w 1719787"/>
              <a:gd name="connsiteY6" fmla="*/ 1553835 h 1840472"/>
              <a:gd name="connsiteX7" fmla="*/ 1433150 w 1719787"/>
              <a:gd name="connsiteY7" fmla="*/ 1840472 h 1840472"/>
              <a:gd name="connsiteX8" fmla="*/ 836963 w 1719787"/>
              <a:gd name="connsiteY8" fmla="*/ 1840472 h 1840472"/>
              <a:gd name="connsiteX9" fmla="*/ 286637 w 1719787"/>
              <a:gd name="connsiteY9" fmla="*/ 1840472 h 1840472"/>
              <a:gd name="connsiteX10" fmla="*/ 0 w 1719787"/>
              <a:gd name="connsiteY10" fmla="*/ 1553835 h 1840472"/>
              <a:gd name="connsiteX11" fmla="*/ 0 w 1719787"/>
              <a:gd name="connsiteY11" fmla="*/ 920236 h 1840472"/>
              <a:gd name="connsiteX12" fmla="*/ 0 w 1719787"/>
              <a:gd name="connsiteY12" fmla="*/ 286637 h 184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9787" h="1840472" fill="none" extrusionOk="0">
                <a:moveTo>
                  <a:pt x="0" y="286637"/>
                </a:moveTo>
                <a:cubicBezTo>
                  <a:pt x="-1987" y="92559"/>
                  <a:pt x="118954" y="-5482"/>
                  <a:pt x="286637" y="0"/>
                </a:cubicBezTo>
                <a:cubicBezTo>
                  <a:pt x="466489" y="-8516"/>
                  <a:pt x="711805" y="8049"/>
                  <a:pt x="882824" y="0"/>
                </a:cubicBezTo>
                <a:cubicBezTo>
                  <a:pt x="1053843" y="-8049"/>
                  <a:pt x="1272497" y="-25462"/>
                  <a:pt x="1433150" y="0"/>
                </a:cubicBezTo>
                <a:cubicBezTo>
                  <a:pt x="1587172" y="-10263"/>
                  <a:pt x="1724164" y="124258"/>
                  <a:pt x="1719787" y="286637"/>
                </a:cubicBezTo>
                <a:cubicBezTo>
                  <a:pt x="1747087" y="575375"/>
                  <a:pt x="1724852" y="692741"/>
                  <a:pt x="1719787" y="882220"/>
                </a:cubicBezTo>
                <a:cubicBezTo>
                  <a:pt x="1714722" y="1071699"/>
                  <a:pt x="1738689" y="1351558"/>
                  <a:pt x="1719787" y="1553835"/>
                </a:cubicBezTo>
                <a:cubicBezTo>
                  <a:pt x="1714911" y="1674538"/>
                  <a:pt x="1598011" y="1836179"/>
                  <a:pt x="1433150" y="1840472"/>
                </a:cubicBezTo>
                <a:cubicBezTo>
                  <a:pt x="1302635" y="1845993"/>
                  <a:pt x="1024742" y="1820118"/>
                  <a:pt x="836963" y="1840472"/>
                </a:cubicBezTo>
                <a:cubicBezTo>
                  <a:pt x="649184" y="1860826"/>
                  <a:pt x="449929" y="1852211"/>
                  <a:pt x="286637" y="1840472"/>
                </a:cubicBezTo>
                <a:cubicBezTo>
                  <a:pt x="113284" y="1836304"/>
                  <a:pt x="16210" y="1715150"/>
                  <a:pt x="0" y="1553835"/>
                </a:cubicBezTo>
                <a:cubicBezTo>
                  <a:pt x="-6599" y="1283601"/>
                  <a:pt x="183" y="1118715"/>
                  <a:pt x="0" y="920236"/>
                </a:cubicBezTo>
                <a:cubicBezTo>
                  <a:pt x="-183" y="721757"/>
                  <a:pt x="-18063" y="416005"/>
                  <a:pt x="0" y="286637"/>
                </a:cubicBezTo>
                <a:close/>
              </a:path>
              <a:path w="1719787" h="1840472" stroke="0" extrusionOk="0">
                <a:moveTo>
                  <a:pt x="0" y="286637"/>
                </a:moveTo>
                <a:cubicBezTo>
                  <a:pt x="26730" y="121148"/>
                  <a:pt x="112858" y="-18576"/>
                  <a:pt x="286637" y="0"/>
                </a:cubicBezTo>
                <a:cubicBezTo>
                  <a:pt x="512077" y="24931"/>
                  <a:pt x="636435" y="-16522"/>
                  <a:pt x="825498" y="0"/>
                </a:cubicBezTo>
                <a:cubicBezTo>
                  <a:pt x="1014561" y="16522"/>
                  <a:pt x="1215079" y="-1904"/>
                  <a:pt x="1433150" y="0"/>
                </a:cubicBezTo>
                <a:cubicBezTo>
                  <a:pt x="1588333" y="4099"/>
                  <a:pt x="1728478" y="138140"/>
                  <a:pt x="1719787" y="286637"/>
                </a:cubicBezTo>
                <a:cubicBezTo>
                  <a:pt x="1701184" y="600661"/>
                  <a:pt x="1689006" y="717829"/>
                  <a:pt x="1719787" y="932908"/>
                </a:cubicBezTo>
                <a:cubicBezTo>
                  <a:pt x="1750568" y="1147987"/>
                  <a:pt x="1734913" y="1283236"/>
                  <a:pt x="1719787" y="1553835"/>
                </a:cubicBezTo>
                <a:cubicBezTo>
                  <a:pt x="1712484" y="1745688"/>
                  <a:pt x="1583225" y="1813825"/>
                  <a:pt x="1433150" y="1840472"/>
                </a:cubicBezTo>
                <a:cubicBezTo>
                  <a:pt x="1222172" y="1851281"/>
                  <a:pt x="1113611" y="1851270"/>
                  <a:pt x="871359" y="1840472"/>
                </a:cubicBezTo>
                <a:cubicBezTo>
                  <a:pt x="629107" y="1829674"/>
                  <a:pt x="455027" y="1833809"/>
                  <a:pt x="286637" y="1840472"/>
                </a:cubicBezTo>
                <a:cubicBezTo>
                  <a:pt x="136705" y="1842115"/>
                  <a:pt x="1949" y="1696222"/>
                  <a:pt x="0" y="1553835"/>
                </a:cubicBezTo>
                <a:cubicBezTo>
                  <a:pt x="-21366" y="1398538"/>
                  <a:pt x="10476" y="1240575"/>
                  <a:pt x="0" y="932908"/>
                </a:cubicBezTo>
                <a:cubicBezTo>
                  <a:pt x="-10476" y="625241"/>
                  <a:pt x="-12197" y="604921"/>
                  <a:pt x="0" y="286637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55979484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4" name="!!Fabric Logo">
            <a:extLst>
              <a:ext uri="{FF2B5EF4-FFF2-40B4-BE49-F238E27FC236}">
                <a16:creationId xmlns:a16="http://schemas.microsoft.com/office/drawing/2014/main" id="{96449F1A-743D-84B3-CD02-DC561828A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40205" y="2198001"/>
            <a:ext cx="931347" cy="93134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B601124-362B-F8F6-5C50-F64761EE614E}"/>
              </a:ext>
            </a:extLst>
          </p:cNvPr>
          <p:cNvSpPr/>
          <p:nvPr/>
        </p:nvSpPr>
        <p:spPr bwMode="auto">
          <a:xfrm>
            <a:off x="2435923" y="3923659"/>
            <a:ext cx="2073977" cy="1624790"/>
          </a:xfrm>
          <a:custGeom>
            <a:avLst/>
            <a:gdLst>
              <a:gd name="connsiteX0" fmla="*/ 0 w 2073977"/>
              <a:gd name="connsiteY0" fmla="*/ 270804 h 1624790"/>
              <a:gd name="connsiteX1" fmla="*/ 270804 w 2073977"/>
              <a:gd name="connsiteY1" fmla="*/ 0 h 1624790"/>
              <a:gd name="connsiteX2" fmla="*/ 781594 w 2073977"/>
              <a:gd name="connsiteY2" fmla="*/ 0 h 1624790"/>
              <a:gd name="connsiteX3" fmla="*/ 1307707 w 2073977"/>
              <a:gd name="connsiteY3" fmla="*/ 0 h 1624790"/>
              <a:gd name="connsiteX4" fmla="*/ 1803173 w 2073977"/>
              <a:gd name="connsiteY4" fmla="*/ 0 h 1624790"/>
              <a:gd name="connsiteX5" fmla="*/ 2073977 w 2073977"/>
              <a:gd name="connsiteY5" fmla="*/ 270804 h 1624790"/>
              <a:gd name="connsiteX6" fmla="*/ 2073977 w 2073977"/>
              <a:gd name="connsiteY6" fmla="*/ 834059 h 1624790"/>
              <a:gd name="connsiteX7" fmla="*/ 2073977 w 2073977"/>
              <a:gd name="connsiteY7" fmla="*/ 1353986 h 1624790"/>
              <a:gd name="connsiteX8" fmla="*/ 1803173 w 2073977"/>
              <a:gd name="connsiteY8" fmla="*/ 1624790 h 1624790"/>
              <a:gd name="connsiteX9" fmla="*/ 1261736 w 2073977"/>
              <a:gd name="connsiteY9" fmla="*/ 1624790 h 1624790"/>
              <a:gd name="connsiteX10" fmla="*/ 781594 w 2073977"/>
              <a:gd name="connsiteY10" fmla="*/ 1624790 h 1624790"/>
              <a:gd name="connsiteX11" fmla="*/ 270804 w 2073977"/>
              <a:gd name="connsiteY11" fmla="*/ 1624790 h 1624790"/>
              <a:gd name="connsiteX12" fmla="*/ 0 w 2073977"/>
              <a:gd name="connsiteY12" fmla="*/ 1353986 h 1624790"/>
              <a:gd name="connsiteX13" fmla="*/ 0 w 2073977"/>
              <a:gd name="connsiteY13" fmla="*/ 844890 h 1624790"/>
              <a:gd name="connsiteX14" fmla="*/ 0 w 2073977"/>
              <a:gd name="connsiteY14" fmla="*/ 270804 h 162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3977" h="1624790" fill="none" extrusionOk="0">
                <a:moveTo>
                  <a:pt x="0" y="270804"/>
                </a:moveTo>
                <a:cubicBezTo>
                  <a:pt x="-15082" y="92825"/>
                  <a:pt x="90880" y="1334"/>
                  <a:pt x="270804" y="0"/>
                </a:cubicBezTo>
                <a:cubicBezTo>
                  <a:pt x="474155" y="-2448"/>
                  <a:pt x="625497" y="-16099"/>
                  <a:pt x="781594" y="0"/>
                </a:cubicBezTo>
                <a:cubicBezTo>
                  <a:pt x="937691" y="16099"/>
                  <a:pt x="1053562" y="24307"/>
                  <a:pt x="1307707" y="0"/>
                </a:cubicBezTo>
                <a:cubicBezTo>
                  <a:pt x="1561852" y="-24307"/>
                  <a:pt x="1680260" y="-4920"/>
                  <a:pt x="1803173" y="0"/>
                </a:cubicBezTo>
                <a:cubicBezTo>
                  <a:pt x="1978215" y="25103"/>
                  <a:pt x="2069281" y="146673"/>
                  <a:pt x="2073977" y="270804"/>
                </a:cubicBezTo>
                <a:cubicBezTo>
                  <a:pt x="2052255" y="427773"/>
                  <a:pt x="2055012" y="678567"/>
                  <a:pt x="2073977" y="834059"/>
                </a:cubicBezTo>
                <a:cubicBezTo>
                  <a:pt x="2092942" y="989551"/>
                  <a:pt x="2088330" y="1181082"/>
                  <a:pt x="2073977" y="1353986"/>
                </a:cubicBezTo>
                <a:cubicBezTo>
                  <a:pt x="2042544" y="1523450"/>
                  <a:pt x="1935728" y="1641110"/>
                  <a:pt x="1803173" y="1624790"/>
                </a:cubicBezTo>
                <a:cubicBezTo>
                  <a:pt x="1556552" y="1635309"/>
                  <a:pt x="1476355" y="1634814"/>
                  <a:pt x="1261736" y="1624790"/>
                </a:cubicBezTo>
                <a:cubicBezTo>
                  <a:pt x="1047117" y="1614766"/>
                  <a:pt x="1006277" y="1613348"/>
                  <a:pt x="781594" y="1624790"/>
                </a:cubicBezTo>
                <a:cubicBezTo>
                  <a:pt x="556911" y="1636232"/>
                  <a:pt x="463700" y="1642194"/>
                  <a:pt x="270804" y="1624790"/>
                </a:cubicBezTo>
                <a:cubicBezTo>
                  <a:pt x="128843" y="1611956"/>
                  <a:pt x="14891" y="1484818"/>
                  <a:pt x="0" y="1353986"/>
                </a:cubicBezTo>
                <a:cubicBezTo>
                  <a:pt x="-2935" y="1194517"/>
                  <a:pt x="22053" y="994436"/>
                  <a:pt x="0" y="844890"/>
                </a:cubicBezTo>
                <a:cubicBezTo>
                  <a:pt x="-22053" y="695344"/>
                  <a:pt x="-18003" y="436199"/>
                  <a:pt x="0" y="270804"/>
                </a:cubicBezTo>
                <a:close/>
              </a:path>
              <a:path w="2073977" h="1624790" stroke="0" extrusionOk="0">
                <a:moveTo>
                  <a:pt x="0" y="270804"/>
                </a:moveTo>
                <a:cubicBezTo>
                  <a:pt x="11802" y="112488"/>
                  <a:pt x="86963" y="14730"/>
                  <a:pt x="270804" y="0"/>
                </a:cubicBezTo>
                <a:cubicBezTo>
                  <a:pt x="434494" y="72"/>
                  <a:pt x="531368" y="6819"/>
                  <a:pt x="766270" y="0"/>
                </a:cubicBezTo>
                <a:cubicBezTo>
                  <a:pt x="1001172" y="-6819"/>
                  <a:pt x="1061202" y="22750"/>
                  <a:pt x="1261736" y="0"/>
                </a:cubicBezTo>
                <a:cubicBezTo>
                  <a:pt x="1462270" y="-22750"/>
                  <a:pt x="1614009" y="25526"/>
                  <a:pt x="1803173" y="0"/>
                </a:cubicBezTo>
                <a:cubicBezTo>
                  <a:pt x="1940658" y="-25443"/>
                  <a:pt x="2090779" y="136588"/>
                  <a:pt x="2073977" y="270804"/>
                </a:cubicBezTo>
                <a:cubicBezTo>
                  <a:pt x="2072533" y="516535"/>
                  <a:pt x="2077352" y="571235"/>
                  <a:pt x="2073977" y="812395"/>
                </a:cubicBezTo>
                <a:cubicBezTo>
                  <a:pt x="2070602" y="1053555"/>
                  <a:pt x="2074497" y="1240622"/>
                  <a:pt x="2073977" y="1353986"/>
                </a:cubicBezTo>
                <a:cubicBezTo>
                  <a:pt x="2071582" y="1487317"/>
                  <a:pt x="1931738" y="1649501"/>
                  <a:pt x="1803173" y="1624790"/>
                </a:cubicBezTo>
                <a:cubicBezTo>
                  <a:pt x="1652594" y="1640461"/>
                  <a:pt x="1390500" y="1644995"/>
                  <a:pt x="1277060" y="1624790"/>
                </a:cubicBezTo>
                <a:cubicBezTo>
                  <a:pt x="1163620" y="1604585"/>
                  <a:pt x="945421" y="1618655"/>
                  <a:pt x="750946" y="1624790"/>
                </a:cubicBezTo>
                <a:cubicBezTo>
                  <a:pt x="556471" y="1630925"/>
                  <a:pt x="473052" y="1619488"/>
                  <a:pt x="270804" y="1624790"/>
                </a:cubicBezTo>
                <a:cubicBezTo>
                  <a:pt x="122700" y="1629690"/>
                  <a:pt x="11048" y="1487899"/>
                  <a:pt x="0" y="1353986"/>
                </a:cubicBezTo>
                <a:cubicBezTo>
                  <a:pt x="10878" y="1186719"/>
                  <a:pt x="-18536" y="1082811"/>
                  <a:pt x="0" y="844890"/>
                </a:cubicBezTo>
                <a:cubicBezTo>
                  <a:pt x="18536" y="606969"/>
                  <a:pt x="18024" y="418000"/>
                  <a:pt x="0" y="270804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216877072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6" name="Picture 15" descr="A white and blue sign with a wave and house&#10;&#10;AI-generated content may be incorrect.">
            <a:extLst>
              <a:ext uri="{FF2B5EF4-FFF2-40B4-BE49-F238E27FC236}">
                <a16:creationId xmlns:a16="http://schemas.microsoft.com/office/drawing/2014/main" id="{1177E107-DCC1-EDF8-79BA-467D2F0517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343" y="3399563"/>
            <a:ext cx="731520" cy="731520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47E0265-6D58-69FF-60C2-5533EA41641B}"/>
              </a:ext>
            </a:extLst>
          </p:cNvPr>
          <p:cNvSpPr/>
          <p:nvPr/>
        </p:nvSpPr>
        <p:spPr bwMode="auto">
          <a:xfrm>
            <a:off x="4990129" y="3923658"/>
            <a:ext cx="3832324" cy="1624790"/>
          </a:xfrm>
          <a:custGeom>
            <a:avLst/>
            <a:gdLst>
              <a:gd name="connsiteX0" fmla="*/ 0 w 3832324"/>
              <a:gd name="connsiteY0" fmla="*/ 270804 h 1624790"/>
              <a:gd name="connsiteX1" fmla="*/ 270804 w 3832324"/>
              <a:gd name="connsiteY1" fmla="*/ 0 h 1624790"/>
              <a:gd name="connsiteX2" fmla="*/ 896040 w 3832324"/>
              <a:gd name="connsiteY2" fmla="*/ 0 h 1624790"/>
              <a:gd name="connsiteX3" fmla="*/ 1488369 w 3832324"/>
              <a:gd name="connsiteY3" fmla="*/ 0 h 1624790"/>
              <a:gd name="connsiteX4" fmla="*/ 2080698 w 3832324"/>
              <a:gd name="connsiteY4" fmla="*/ 0 h 1624790"/>
              <a:gd name="connsiteX5" fmla="*/ 2640120 w 3832324"/>
              <a:gd name="connsiteY5" fmla="*/ 0 h 1624790"/>
              <a:gd name="connsiteX6" fmla="*/ 3561520 w 3832324"/>
              <a:gd name="connsiteY6" fmla="*/ 0 h 1624790"/>
              <a:gd name="connsiteX7" fmla="*/ 3832324 w 3832324"/>
              <a:gd name="connsiteY7" fmla="*/ 270804 h 1624790"/>
              <a:gd name="connsiteX8" fmla="*/ 3832324 w 3832324"/>
              <a:gd name="connsiteY8" fmla="*/ 779900 h 1624790"/>
              <a:gd name="connsiteX9" fmla="*/ 3832324 w 3832324"/>
              <a:gd name="connsiteY9" fmla="*/ 1353986 h 1624790"/>
              <a:gd name="connsiteX10" fmla="*/ 3561520 w 3832324"/>
              <a:gd name="connsiteY10" fmla="*/ 1624790 h 1624790"/>
              <a:gd name="connsiteX11" fmla="*/ 2969191 w 3832324"/>
              <a:gd name="connsiteY11" fmla="*/ 1624790 h 1624790"/>
              <a:gd name="connsiteX12" fmla="*/ 2343955 w 3832324"/>
              <a:gd name="connsiteY12" fmla="*/ 1624790 h 1624790"/>
              <a:gd name="connsiteX13" fmla="*/ 1784533 w 3832324"/>
              <a:gd name="connsiteY13" fmla="*/ 1624790 h 1624790"/>
              <a:gd name="connsiteX14" fmla="*/ 1192204 w 3832324"/>
              <a:gd name="connsiteY14" fmla="*/ 1624790 h 1624790"/>
              <a:gd name="connsiteX15" fmla="*/ 270804 w 3832324"/>
              <a:gd name="connsiteY15" fmla="*/ 1624790 h 1624790"/>
              <a:gd name="connsiteX16" fmla="*/ 0 w 3832324"/>
              <a:gd name="connsiteY16" fmla="*/ 1353986 h 1624790"/>
              <a:gd name="connsiteX17" fmla="*/ 0 w 3832324"/>
              <a:gd name="connsiteY17" fmla="*/ 812395 h 1624790"/>
              <a:gd name="connsiteX18" fmla="*/ 0 w 3832324"/>
              <a:gd name="connsiteY18" fmla="*/ 270804 h 1624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832324" h="1624790" fill="none" extrusionOk="0">
                <a:moveTo>
                  <a:pt x="0" y="270804"/>
                </a:moveTo>
                <a:cubicBezTo>
                  <a:pt x="2706" y="95802"/>
                  <a:pt x="141419" y="-11998"/>
                  <a:pt x="270804" y="0"/>
                </a:cubicBezTo>
                <a:cubicBezTo>
                  <a:pt x="450509" y="3505"/>
                  <a:pt x="658212" y="1161"/>
                  <a:pt x="896040" y="0"/>
                </a:cubicBezTo>
                <a:cubicBezTo>
                  <a:pt x="1133868" y="-1161"/>
                  <a:pt x="1221912" y="8457"/>
                  <a:pt x="1488369" y="0"/>
                </a:cubicBezTo>
                <a:cubicBezTo>
                  <a:pt x="1754826" y="-8457"/>
                  <a:pt x="1828815" y="-22042"/>
                  <a:pt x="2080698" y="0"/>
                </a:cubicBezTo>
                <a:cubicBezTo>
                  <a:pt x="2332581" y="22042"/>
                  <a:pt x="2388505" y="8173"/>
                  <a:pt x="2640120" y="0"/>
                </a:cubicBezTo>
                <a:cubicBezTo>
                  <a:pt x="2891735" y="-8173"/>
                  <a:pt x="3102586" y="-40440"/>
                  <a:pt x="3561520" y="0"/>
                </a:cubicBezTo>
                <a:cubicBezTo>
                  <a:pt x="3693870" y="6501"/>
                  <a:pt x="3840730" y="138081"/>
                  <a:pt x="3832324" y="270804"/>
                </a:cubicBezTo>
                <a:cubicBezTo>
                  <a:pt x="3808746" y="438558"/>
                  <a:pt x="3814106" y="587460"/>
                  <a:pt x="3832324" y="779900"/>
                </a:cubicBezTo>
                <a:cubicBezTo>
                  <a:pt x="3850542" y="972340"/>
                  <a:pt x="3846609" y="1214851"/>
                  <a:pt x="3832324" y="1353986"/>
                </a:cubicBezTo>
                <a:cubicBezTo>
                  <a:pt x="3824706" y="1501476"/>
                  <a:pt x="3687181" y="1642034"/>
                  <a:pt x="3561520" y="1624790"/>
                </a:cubicBezTo>
                <a:cubicBezTo>
                  <a:pt x="3424872" y="1633286"/>
                  <a:pt x="3140679" y="1598763"/>
                  <a:pt x="2969191" y="1624790"/>
                </a:cubicBezTo>
                <a:cubicBezTo>
                  <a:pt x="2797703" y="1650817"/>
                  <a:pt x="2497876" y="1600259"/>
                  <a:pt x="2343955" y="1624790"/>
                </a:cubicBezTo>
                <a:cubicBezTo>
                  <a:pt x="2190034" y="1649321"/>
                  <a:pt x="1972094" y="1611264"/>
                  <a:pt x="1784533" y="1624790"/>
                </a:cubicBezTo>
                <a:cubicBezTo>
                  <a:pt x="1596972" y="1638316"/>
                  <a:pt x="1467205" y="1620746"/>
                  <a:pt x="1192204" y="1624790"/>
                </a:cubicBezTo>
                <a:cubicBezTo>
                  <a:pt x="917203" y="1628834"/>
                  <a:pt x="623184" y="1641491"/>
                  <a:pt x="270804" y="1624790"/>
                </a:cubicBezTo>
                <a:cubicBezTo>
                  <a:pt x="105118" y="1627224"/>
                  <a:pt x="-2765" y="1538594"/>
                  <a:pt x="0" y="1353986"/>
                </a:cubicBezTo>
                <a:cubicBezTo>
                  <a:pt x="-8178" y="1093574"/>
                  <a:pt x="-13607" y="964501"/>
                  <a:pt x="0" y="812395"/>
                </a:cubicBezTo>
                <a:cubicBezTo>
                  <a:pt x="13607" y="660289"/>
                  <a:pt x="13446" y="397322"/>
                  <a:pt x="0" y="270804"/>
                </a:cubicBezTo>
                <a:close/>
              </a:path>
              <a:path w="3832324" h="1624790" stroke="0" extrusionOk="0">
                <a:moveTo>
                  <a:pt x="0" y="270804"/>
                </a:moveTo>
                <a:cubicBezTo>
                  <a:pt x="-24509" y="112973"/>
                  <a:pt x="121410" y="-12447"/>
                  <a:pt x="270804" y="0"/>
                </a:cubicBezTo>
                <a:cubicBezTo>
                  <a:pt x="577003" y="-9897"/>
                  <a:pt x="730766" y="26535"/>
                  <a:pt x="928947" y="0"/>
                </a:cubicBezTo>
                <a:cubicBezTo>
                  <a:pt x="1127128" y="-26535"/>
                  <a:pt x="1347103" y="157"/>
                  <a:pt x="1587090" y="0"/>
                </a:cubicBezTo>
                <a:cubicBezTo>
                  <a:pt x="1827077" y="-157"/>
                  <a:pt x="2026471" y="13612"/>
                  <a:pt x="2311048" y="0"/>
                </a:cubicBezTo>
                <a:cubicBezTo>
                  <a:pt x="2595625" y="-13612"/>
                  <a:pt x="2789243" y="-11391"/>
                  <a:pt x="2936284" y="0"/>
                </a:cubicBezTo>
                <a:cubicBezTo>
                  <a:pt x="3083325" y="11391"/>
                  <a:pt x="3251608" y="-15206"/>
                  <a:pt x="3561520" y="0"/>
                </a:cubicBezTo>
                <a:cubicBezTo>
                  <a:pt x="3719631" y="-13439"/>
                  <a:pt x="3820374" y="124469"/>
                  <a:pt x="3832324" y="270804"/>
                </a:cubicBezTo>
                <a:cubicBezTo>
                  <a:pt x="3826340" y="519008"/>
                  <a:pt x="3813854" y="538017"/>
                  <a:pt x="3832324" y="779900"/>
                </a:cubicBezTo>
                <a:cubicBezTo>
                  <a:pt x="3850794" y="1021783"/>
                  <a:pt x="3832051" y="1130337"/>
                  <a:pt x="3832324" y="1353986"/>
                </a:cubicBezTo>
                <a:cubicBezTo>
                  <a:pt x="3825123" y="1472252"/>
                  <a:pt x="3713239" y="1610190"/>
                  <a:pt x="3561520" y="1624790"/>
                </a:cubicBezTo>
                <a:cubicBezTo>
                  <a:pt x="3350808" y="1646385"/>
                  <a:pt x="3220697" y="1627753"/>
                  <a:pt x="2936284" y="1624790"/>
                </a:cubicBezTo>
                <a:cubicBezTo>
                  <a:pt x="2651871" y="1621827"/>
                  <a:pt x="2480705" y="1608533"/>
                  <a:pt x="2245234" y="1624790"/>
                </a:cubicBezTo>
                <a:cubicBezTo>
                  <a:pt x="2009763" y="1641048"/>
                  <a:pt x="1865107" y="1651285"/>
                  <a:pt x="1554183" y="1624790"/>
                </a:cubicBezTo>
                <a:cubicBezTo>
                  <a:pt x="1243259" y="1598295"/>
                  <a:pt x="738102" y="1669403"/>
                  <a:pt x="270804" y="1624790"/>
                </a:cubicBezTo>
                <a:cubicBezTo>
                  <a:pt x="107092" y="1625748"/>
                  <a:pt x="-5195" y="1502128"/>
                  <a:pt x="0" y="1353986"/>
                </a:cubicBezTo>
                <a:cubicBezTo>
                  <a:pt x="-9120" y="1141613"/>
                  <a:pt x="11556" y="955570"/>
                  <a:pt x="0" y="834059"/>
                </a:cubicBezTo>
                <a:cubicBezTo>
                  <a:pt x="-11556" y="712548"/>
                  <a:pt x="11965" y="453518"/>
                  <a:pt x="0" y="270804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423992103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8" name="Picture 17" descr="A blue and white sign with a black background&#10;&#10;AI-generated content may be incorrect.">
            <a:extLst>
              <a:ext uri="{FF2B5EF4-FFF2-40B4-BE49-F238E27FC236}">
                <a16:creationId xmlns:a16="http://schemas.microsoft.com/office/drawing/2014/main" id="{907F77E7-C295-6FD2-A47F-B5E9E11898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838" y="3426977"/>
            <a:ext cx="731520" cy="731520"/>
          </a:xfrm>
          <a:prstGeom prst="rect">
            <a:avLst/>
          </a:prstGeom>
        </p:spPr>
      </p:pic>
      <p:pic>
        <p:nvPicPr>
          <p:cNvPr id="19" name="Picture 18" descr="A white and green logo&#10;&#10;AI-generated content may be incorrect.">
            <a:extLst>
              <a:ext uri="{FF2B5EF4-FFF2-40B4-BE49-F238E27FC236}">
                <a16:creationId xmlns:a16="http://schemas.microsoft.com/office/drawing/2014/main" id="{F91F02DA-F82C-BDC7-5CF5-B5EEC4D28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116" y="3325525"/>
            <a:ext cx="770349" cy="770349"/>
          </a:xfrm>
          <a:prstGeom prst="rect">
            <a:avLst/>
          </a:prstGeom>
        </p:spPr>
      </p:pic>
      <p:pic>
        <p:nvPicPr>
          <p:cNvPr id="20" name="Picture 19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704E75ED-1BC6-9A7F-BC5D-DE0CB2DB84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324" y="4024175"/>
            <a:ext cx="685800" cy="685800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22" name="Picture 21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5AF7FC83-8BB9-AB46-9261-E43E8E899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403" y="4317795"/>
            <a:ext cx="914400" cy="9144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80CCE1F-CCCE-DC3B-711D-745C45E398D9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032960" y="4832054"/>
            <a:ext cx="870473" cy="11841"/>
          </a:xfrm>
          <a:custGeom>
            <a:avLst/>
            <a:gdLst>
              <a:gd name="connsiteX0" fmla="*/ 0 w 870473"/>
              <a:gd name="connsiteY0" fmla="*/ 0 h 11841"/>
              <a:gd name="connsiteX1" fmla="*/ 443941 w 870473"/>
              <a:gd name="connsiteY1" fmla="*/ 6039 h 11841"/>
              <a:gd name="connsiteX2" fmla="*/ 870473 w 870473"/>
              <a:gd name="connsiteY2" fmla="*/ 11841 h 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0473" h="11841" fill="none" extrusionOk="0">
                <a:moveTo>
                  <a:pt x="0" y="0"/>
                </a:moveTo>
                <a:cubicBezTo>
                  <a:pt x="119400" y="2457"/>
                  <a:pt x="333086" y="12132"/>
                  <a:pt x="443941" y="6039"/>
                </a:cubicBezTo>
                <a:cubicBezTo>
                  <a:pt x="554796" y="-54"/>
                  <a:pt x="714895" y="-10426"/>
                  <a:pt x="870473" y="11841"/>
                </a:cubicBezTo>
              </a:path>
              <a:path w="870473" h="11841" fill="none" stroke="0" extrusionOk="0">
                <a:moveTo>
                  <a:pt x="0" y="0"/>
                </a:moveTo>
                <a:cubicBezTo>
                  <a:pt x="184604" y="9344"/>
                  <a:pt x="360051" y="-12755"/>
                  <a:pt x="452646" y="6157"/>
                </a:cubicBezTo>
                <a:cubicBezTo>
                  <a:pt x="545241" y="25069"/>
                  <a:pt x="742899" y="22541"/>
                  <a:pt x="870473" y="11841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226455348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52FAC6E-729B-4114-73C4-61981DC018CB}"/>
              </a:ext>
            </a:extLst>
          </p:cNvPr>
          <p:cNvCxnSpPr>
            <a:cxnSpLocks/>
          </p:cNvCxnSpPr>
          <p:nvPr/>
        </p:nvCxnSpPr>
        <p:spPr>
          <a:xfrm>
            <a:off x="4073313" y="4854280"/>
            <a:ext cx="1404899" cy="0"/>
          </a:xfrm>
          <a:custGeom>
            <a:avLst/>
            <a:gdLst>
              <a:gd name="connsiteX0" fmla="*/ 0 w 1404899"/>
              <a:gd name="connsiteY0" fmla="*/ 0 h 0"/>
              <a:gd name="connsiteX1" fmla="*/ 468300 w 1404899"/>
              <a:gd name="connsiteY1" fmla="*/ 0 h 0"/>
              <a:gd name="connsiteX2" fmla="*/ 964697 w 1404899"/>
              <a:gd name="connsiteY2" fmla="*/ 1 h 0"/>
              <a:gd name="connsiteX3" fmla="*/ 1404899 w 1404899"/>
              <a:gd name="connsiteY3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4899" fill="none" extrusionOk="0">
                <a:moveTo>
                  <a:pt x="0" y="0"/>
                </a:moveTo>
                <a:cubicBezTo>
                  <a:pt x="103389" y="20965"/>
                  <a:pt x="344941" y="-6619"/>
                  <a:pt x="468300" y="0"/>
                </a:cubicBezTo>
                <a:cubicBezTo>
                  <a:pt x="591659" y="6619"/>
                  <a:pt x="787231" y="23901"/>
                  <a:pt x="964697" y="1"/>
                </a:cubicBezTo>
                <a:cubicBezTo>
                  <a:pt x="1142163" y="-23900"/>
                  <a:pt x="1240143" y="-15909"/>
                  <a:pt x="1404899" y="1"/>
                </a:cubicBezTo>
              </a:path>
              <a:path w="1404899" fill="none" stroke="0" extrusionOk="0">
                <a:moveTo>
                  <a:pt x="0" y="0"/>
                </a:moveTo>
                <a:cubicBezTo>
                  <a:pt x="113936" y="6205"/>
                  <a:pt x="375644" y="-20174"/>
                  <a:pt x="496398" y="0"/>
                </a:cubicBezTo>
                <a:cubicBezTo>
                  <a:pt x="617152" y="20174"/>
                  <a:pt x="775438" y="-2725"/>
                  <a:pt x="992795" y="1"/>
                </a:cubicBezTo>
                <a:cubicBezTo>
                  <a:pt x="1210152" y="2727"/>
                  <a:pt x="1233488" y="-18052"/>
                  <a:pt x="1404899" y="1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F3840B-0665-DCE6-8A3B-06C643375131}"/>
              </a:ext>
            </a:extLst>
          </p:cNvPr>
          <p:cNvCxnSpPr>
            <a:cxnSpLocks/>
          </p:cNvCxnSpPr>
          <p:nvPr/>
        </p:nvCxnSpPr>
        <p:spPr>
          <a:xfrm>
            <a:off x="6211111" y="4843895"/>
            <a:ext cx="1332689" cy="10385"/>
          </a:xfrm>
          <a:custGeom>
            <a:avLst/>
            <a:gdLst>
              <a:gd name="connsiteX0" fmla="*/ 0 w 1332689"/>
              <a:gd name="connsiteY0" fmla="*/ 0 h 10385"/>
              <a:gd name="connsiteX1" fmla="*/ 626364 w 1332689"/>
              <a:gd name="connsiteY1" fmla="*/ 4881 h 10385"/>
              <a:gd name="connsiteX2" fmla="*/ 1332689 w 1332689"/>
              <a:gd name="connsiteY2" fmla="*/ 10385 h 1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2689" h="10385" fill="none" extrusionOk="0">
                <a:moveTo>
                  <a:pt x="0" y="0"/>
                </a:moveTo>
                <a:cubicBezTo>
                  <a:pt x="237522" y="-20238"/>
                  <a:pt x="360589" y="7299"/>
                  <a:pt x="626364" y="4881"/>
                </a:cubicBezTo>
                <a:cubicBezTo>
                  <a:pt x="892139" y="2463"/>
                  <a:pt x="1050399" y="23377"/>
                  <a:pt x="1332689" y="10385"/>
                </a:cubicBezTo>
              </a:path>
              <a:path w="1332689" h="10385" fill="none" stroke="0" extrusionOk="0">
                <a:moveTo>
                  <a:pt x="0" y="0"/>
                </a:moveTo>
                <a:cubicBezTo>
                  <a:pt x="336351" y="-5203"/>
                  <a:pt x="465026" y="35668"/>
                  <a:pt x="692998" y="5400"/>
                </a:cubicBezTo>
                <a:cubicBezTo>
                  <a:pt x="920970" y="-24867"/>
                  <a:pt x="1175945" y="39501"/>
                  <a:pt x="1332689" y="10385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7AA1782-CF78-FC5A-0641-769C819705A3}"/>
              </a:ext>
            </a:extLst>
          </p:cNvPr>
          <p:cNvCxnSpPr>
            <a:cxnSpLocks/>
            <a:stCxn id="12" idx="3"/>
            <a:endCxn id="20" idx="1"/>
          </p:cNvCxnSpPr>
          <p:nvPr/>
        </p:nvCxnSpPr>
        <p:spPr>
          <a:xfrm flipV="1">
            <a:off x="8588827" y="4367075"/>
            <a:ext cx="756497" cy="477014"/>
          </a:xfrm>
          <a:custGeom>
            <a:avLst/>
            <a:gdLst>
              <a:gd name="connsiteX0" fmla="*/ 0 w 756497"/>
              <a:gd name="connsiteY0" fmla="*/ 0 h 477014"/>
              <a:gd name="connsiteX1" fmla="*/ 355554 w 756497"/>
              <a:gd name="connsiteY1" fmla="*/ 224197 h 477014"/>
              <a:gd name="connsiteX2" fmla="*/ 756497 w 756497"/>
              <a:gd name="connsiteY2" fmla="*/ 477014 h 477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6497" h="477014" fill="none" extrusionOk="0">
                <a:moveTo>
                  <a:pt x="0" y="0"/>
                </a:moveTo>
                <a:cubicBezTo>
                  <a:pt x="89912" y="65981"/>
                  <a:pt x="192263" y="102475"/>
                  <a:pt x="355554" y="224197"/>
                </a:cubicBezTo>
                <a:cubicBezTo>
                  <a:pt x="518845" y="345919"/>
                  <a:pt x="568475" y="385982"/>
                  <a:pt x="756497" y="477014"/>
                </a:cubicBezTo>
              </a:path>
              <a:path w="756497" h="477014" fill="none" stroke="0" extrusionOk="0">
                <a:moveTo>
                  <a:pt x="0" y="0"/>
                </a:moveTo>
                <a:cubicBezTo>
                  <a:pt x="133115" y="105595"/>
                  <a:pt x="230165" y="139607"/>
                  <a:pt x="393378" y="248047"/>
                </a:cubicBezTo>
                <a:cubicBezTo>
                  <a:pt x="556591" y="356487"/>
                  <a:pt x="607028" y="380291"/>
                  <a:pt x="756497" y="477014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C4D6DC3-DDBE-D80D-0DC3-CED48967E30E}"/>
              </a:ext>
            </a:extLst>
          </p:cNvPr>
          <p:cNvCxnSpPr>
            <a:cxnSpLocks/>
            <a:stCxn id="20" idx="3"/>
            <a:endCxn id="7" idx="1"/>
          </p:cNvCxnSpPr>
          <p:nvPr/>
        </p:nvCxnSpPr>
        <p:spPr>
          <a:xfrm flipV="1">
            <a:off x="10031124" y="3181104"/>
            <a:ext cx="284841" cy="1185971"/>
          </a:xfrm>
          <a:custGeom>
            <a:avLst/>
            <a:gdLst>
              <a:gd name="connsiteX0" fmla="*/ 0 w 284841"/>
              <a:gd name="connsiteY0" fmla="*/ 0 h 1185971"/>
              <a:gd name="connsiteX1" fmla="*/ 133875 w 284841"/>
              <a:gd name="connsiteY1" fmla="*/ 557406 h 1185971"/>
              <a:gd name="connsiteX2" fmla="*/ 284841 w 284841"/>
              <a:gd name="connsiteY2" fmla="*/ 1185971 h 118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841" h="1185971" fill="none" extrusionOk="0">
                <a:moveTo>
                  <a:pt x="0" y="0"/>
                </a:moveTo>
                <a:cubicBezTo>
                  <a:pt x="41132" y="214656"/>
                  <a:pt x="53495" y="311018"/>
                  <a:pt x="133875" y="557406"/>
                </a:cubicBezTo>
                <a:cubicBezTo>
                  <a:pt x="214255" y="803794"/>
                  <a:pt x="254271" y="991300"/>
                  <a:pt x="284841" y="1185971"/>
                </a:cubicBezTo>
              </a:path>
              <a:path w="284841" h="1185971" fill="none" stroke="0" extrusionOk="0">
                <a:moveTo>
                  <a:pt x="0" y="0"/>
                </a:moveTo>
                <a:cubicBezTo>
                  <a:pt x="21595" y="223511"/>
                  <a:pt x="105973" y="401770"/>
                  <a:pt x="148117" y="616705"/>
                </a:cubicBezTo>
                <a:cubicBezTo>
                  <a:pt x="190261" y="831640"/>
                  <a:pt x="249054" y="976615"/>
                  <a:pt x="284841" y="1185971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3E143E-E0AF-7269-D1B6-19949EE927D3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10031124" y="4367075"/>
            <a:ext cx="374279" cy="407920"/>
          </a:xfrm>
          <a:custGeom>
            <a:avLst/>
            <a:gdLst>
              <a:gd name="connsiteX0" fmla="*/ 0 w 374279"/>
              <a:gd name="connsiteY0" fmla="*/ 0 h 407920"/>
              <a:gd name="connsiteX1" fmla="*/ 374279 w 374279"/>
              <a:gd name="connsiteY1" fmla="*/ 407920 h 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4279" h="407920" fill="none" extrusionOk="0">
                <a:moveTo>
                  <a:pt x="0" y="0"/>
                </a:moveTo>
                <a:cubicBezTo>
                  <a:pt x="176981" y="180383"/>
                  <a:pt x="240827" y="267417"/>
                  <a:pt x="374279" y="407920"/>
                </a:cubicBezTo>
              </a:path>
              <a:path w="374279" h="407920" fill="none" stroke="0" extrusionOk="0">
                <a:moveTo>
                  <a:pt x="0" y="0"/>
                </a:moveTo>
                <a:cubicBezTo>
                  <a:pt x="148198" y="173708"/>
                  <a:pt x="220039" y="225956"/>
                  <a:pt x="374279" y="407920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9018F64-E5F8-035D-93B0-610A4250D713}"/>
              </a:ext>
            </a:extLst>
          </p:cNvPr>
          <p:cNvSpPr txBox="1"/>
          <p:nvPr/>
        </p:nvSpPr>
        <p:spPr>
          <a:xfrm>
            <a:off x="10231307" y="3631393"/>
            <a:ext cx="1557332" cy="215444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Fabric Data Agents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6D5D93-9921-B4F1-A48A-7C2A70F78D8D}"/>
              </a:ext>
            </a:extLst>
          </p:cNvPr>
          <p:cNvSpPr txBox="1"/>
          <p:nvPr/>
        </p:nvSpPr>
        <p:spPr>
          <a:xfrm>
            <a:off x="491934" y="4042173"/>
            <a:ext cx="13978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F9474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Dataverse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B950DB-61FF-839F-3DB6-22CCE5C2F618}"/>
              </a:ext>
            </a:extLst>
          </p:cNvPr>
          <p:cNvSpPr txBox="1"/>
          <p:nvPr/>
        </p:nvSpPr>
        <p:spPr>
          <a:xfrm>
            <a:off x="2870196" y="6001038"/>
            <a:ext cx="7622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BF9474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Raw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95A020-FCE4-FBE3-112F-D6293B12E69E}"/>
              </a:ext>
            </a:extLst>
          </p:cNvPr>
          <p:cNvSpPr txBox="1"/>
          <p:nvPr/>
        </p:nvSpPr>
        <p:spPr>
          <a:xfrm>
            <a:off x="4850724" y="6001038"/>
            <a:ext cx="145098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Enriched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D3B4B3-571B-BFE7-96C5-6A1B709AC023}"/>
              </a:ext>
            </a:extLst>
          </p:cNvPr>
          <p:cNvSpPr txBox="1"/>
          <p:nvPr/>
        </p:nvSpPr>
        <p:spPr>
          <a:xfrm>
            <a:off x="7317998" y="5950663"/>
            <a:ext cx="139865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Curated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A6E5462-AA03-037E-287A-A1170D22C3B9}"/>
              </a:ext>
            </a:extLst>
          </p:cNvPr>
          <p:cNvCxnSpPr>
            <a:cxnSpLocks/>
          </p:cNvCxnSpPr>
          <p:nvPr/>
        </p:nvCxnSpPr>
        <p:spPr>
          <a:xfrm flipV="1">
            <a:off x="3793253" y="6227662"/>
            <a:ext cx="931585" cy="50375"/>
          </a:xfrm>
          <a:custGeom>
            <a:avLst/>
            <a:gdLst>
              <a:gd name="connsiteX0" fmla="*/ 0 w 931585"/>
              <a:gd name="connsiteY0" fmla="*/ 0 h 50375"/>
              <a:gd name="connsiteX1" fmla="*/ 437845 w 931585"/>
              <a:gd name="connsiteY1" fmla="*/ 23676 h 50375"/>
              <a:gd name="connsiteX2" fmla="*/ 931585 w 931585"/>
              <a:gd name="connsiteY2" fmla="*/ 50375 h 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1585" h="50375" fill="none" extrusionOk="0">
                <a:moveTo>
                  <a:pt x="0" y="0"/>
                </a:moveTo>
                <a:cubicBezTo>
                  <a:pt x="163244" y="19851"/>
                  <a:pt x="324185" y="34986"/>
                  <a:pt x="437845" y="23676"/>
                </a:cubicBezTo>
                <a:cubicBezTo>
                  <a:pt x="551505" y="12366"/>
                  <a:pt x="724539" y="55902"/>
                  <a:pt x="931585" y="50375"/>
                </a:cubicBezTo>
              </a:path>
              <a:path w="931585" h="50375" fill="none" stroke="0" extrusionOk="0">
                <a:moveTo>
                  <a:pt x="0" y="0"/>
                </a:moveTo>
                <a:cubicBezTo>
                  <a:pt x="230201" y="12351"/>
                  <a:pt x="374250" y="14411"/>
                  <a:pt x="484424" y="26195"/>
                </a:cubicBezTo>
                <a:cubicBezTo>
                  <a:pt x="594598" y="37979"/>
                  <a:pt x="790591" y="27265"/>
                  <a:pt x="931585" y="50375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BF9474"/>
                </a:gs>
                <a:gs pos="100000">
                  <a:schemeClr val="tx1">
                    <a:lumMod val="85000"/>
                  </a:schemeClr>
                </a:gs>
              </a:gsLst>
              <a:lin ang="0" scaled="1"/>
              <a:tileRect/>
            </a:gradFill>
            <a:headEnd type="none" w="lg" len="sm"/>
            <a:tailEnd type="triangle" w="med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82FF9BA-D22D-89E6-24F9-E2AEB14E232C}"/>
              </a:ext>
            </a:extLst>
          </p:cNvPr>
          <p:cNvCxnSpPr>
            <a:cxnSpLocks/>
          </p:cNvCxnSpPr>
          <p:nvPr/>
        </p:nvCxnSpPr>
        <p:spPr>
          <a:xfrm>
            <a:off x="6456065" y="6278037"/>
            <a:ext cx="763676" cy="0"/>
          </a:xfrm>
          <a:custGeom>
            <a:avLst/>
            <a:gdLst>
              <a:gd name="connsiteX0" fmla="*/ 0 w 763676"/>
              <a:gd name="connsiteY0" fmla="*/ 0 h 0"/>
              <a:gd name="connsiteX1" fmla="*/ 358928 w 763676"/>
              <a:gd name="connsiteY1" fmla="*/ 0 h 0"/>
              <a:gd name="connsiteX2" fmla="*/ 763676 w 763676"/>
              <a:gd name="connsiteY2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676" fill="none" extrusionOk="0">
                <a:moveTo>
                  <a:pt x="0" y="0"/>
                </a:moveTo>
                <a:cubicBezTo>
                  <a:pt x="100490" y="-5038"/>
                  <a:pt x="269796" y="-13894"/>
                  <a:pt x="358928" y="0"/>
                </a:cubicBezTo>
                <a:cubicBezTo>
                  <a:pt x="448060" y="13895"/>
                  <a:pt x="650127" y="6761"/>
                  <a:pt x="763676" y="1"/>
                </a:cubicBezTo>
              </a:path>
              <a:path w="763676" fill="none" stroke="0" extrusionOk="0">
                <a:moveTo>
                  <a:pt x="0" y="0"/>
                </a:moveTo>
                <a:cubicBezTo>
                  <a:pt x="154794" y="-1993"/>
                  <a:pt x="254429" y="14895"/>
                  <a:pt x="397112" y="1"/>
                </a:cubicBezTo>
                <a:cubicBezTo>
                  <a:pt x="539795" y="-14894"/>
                  <a:pt x="583121" y="12024"/>
                  <a:pt x="763676" y="1"/>
                </a:cubicBezTo>
              </a:path>
            </a:pathLst>
          </a:custGeom>
          <a:ln w="76200" cap="rnd">
            <a:gradFill flip="none" rotWithShape="1">
              <a:gsLst>
                <a:gs pos="0">
                  <a:schemeClr val="tx1">
                    <a:lumMod val="85000"/>
                  </a:schemeClr>
                </a:gs>
                <a:gs pos="100000">
                  <a:srgbClr val="FFB900"/>
                </a:gs>
              </a:gsLst>
              <a:lin ang="0" scaled="1"/>
              <a:tileRect/>
            </a:gradFill>
            <a:headEnd type="none" w="lg" len="sm"/>
            <a:tailEnd type="triangle" w="med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2459F52-694E-597A-1C42-3276271E789A}"/>
              </a:ext>
            </a:extLst>
          </p:cNvPr>
          <p:cNvSpPr txBox="1"/>
          <p:nvPr/>
        </p:nvSpPr>
        <p:spPr>
          <a:xfrm>
            <a:off x="10342688" y="5184093"/>
            <a:ext cx="1442680" cy="215444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latin typeface="Ink Free" panose="03080402000500000000" pitchFamily="66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Power BI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0F6C63-FF36-70A3-F7B8-C7B168E4BC36}"/>
              </a:ext>
            </a:extLst>
          </p:cNvPr>
          <p:cNvSpPr txBox="1"/>
          <p:nvPr/>
        </p:nvSpPr>
        <p:spPr>
          <a:xfrm>
            <a:off x="8966165" y="4730762"/>
            <a:ext cx="1442680" cy="461665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DirectLake</a:t>
            </a:r>
            <a:br>
              <a:rPr kumimoji="0" lang="en-US" sz="18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</a:br>
            <a:r>
              <a:rPr kumimoji="0" lang="en-US" sz="12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Semantic Models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BD1BB-3D18-444A-9640-EAD9648B9331}"/>
              </a:ext>
            </a:extLst>
          </p:cNvPr>
          <p:cNvSpPr txBox="1"/>
          <p:nvPr/>
        </p:nvSpPr>
        <p:spPr>
          <a:xfrm>
            <a:off x="6398806" y="4042026"/>
            <a:ext cx="103752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solidFill>
                    <a:srgbClr val="49C5B1"/>
                  </a:solidFill>
                </a:ln>
                <a:gradFill flip="none" rotWithShape="1">
                  <a:gsLst>
                    <a:gs pos="0">
                      <a:srgbClr val="8DC8E8"/>
                    </a:gs>
                    <a:gs pos="53000">
                      <a:srgbClr val="49C5B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Copy Job  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3665E38-8C45-664B-0FB1-B8AA0CB5629A}"/>
              </a:ext>
            </a:extLst>
          </p:cNvPr>
          <p:cNvCxnSpPr>
            <a:cxnSpLocks/>
          </p:cNvCxnSpPr>
          <p:nvPr/>
        </p:nvCxnSpPr>
        <p:spPr>
          <a:xfrm>
            <a:off x="6917567" y="4386889"/>
            <a:ext cx="30517" cy="438484"/>
          </a:xfrm>
          <a:custGeom>
            <a:avLst/>
            <a:gdLst>
              <a:gd name="connsiteX0" fmla="*/ 0 w 30517"/>
              <a:gd name="connsiteY0" fmla="*/ 0 h 438484"/>
              <a:gd name="connsiteX1" fmla="*/ 30517 w 30517"/>
              <a:gd name="connsiteY1" fmla="*/ 438484 h 438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517" h="438484" fill="none" extrusionOk="0">
                <a:moveTo>
                  <a:pt x="0" y="0"/>
                </a:moveTo>
                <a:cubicBezTo>
                  <a:pt x="12922" y="90742"/>
                  <a:pt x="13063" y="263680"/>
                  <a:pt x="30517" y="438484"/>
                </a:cubicBezTo>
              </a:path>
              <a:path w="30517" h="438484" fill="none" stroke="0" extrusionOk="0">
                <a:moveTo>
                  <a:pt x="0" y="0"/>
                </a:moveTo>
                <a:cubicBezTo>
                  <a:pt x="25106" y="194033"/>
                  <a:pt x="8475" y="288508"/>
                  <a:pt x="30517" y="438484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52216260-5D5E-3ACC-5B4A-DC028DB02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016" y="4121679"/>
            <a:ext cx="914400" cy="914400"/>
          </a:xfrm>
          <a:prstGeom prst="rect">
            <a:avLst/>
          </a:prstGeom>
        </p:spPr>
      </p:pic>
      <p:pic>
        <p:nvPicPr>
          <p:cNvPr id="47" name="Picture 46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51284E80-676D-16E9-2185-4F6AC8045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101" y="4300266"/>
            <a:ext cx="914400" cy="914400"/>
          </a:xfrm>
          <a:prstGeom prst="rect">
            <a:avLst/>
          </a:prstGeom>
        </p:spPr>
      </p:pic>
      <p:pic>
        <p:nvPicPr>
          <p:cNvPr id="48" name="Picture 47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3545E0A7-DEA9-62E4-1C09-554E48E62E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24" y="2583028"/>
            <a:ext cx="914400" cy="914400"/>
          </a:xfrm>
          <a:prstGeom prst="rect">
            <a:avLst/>
          </a:prstGeom>
        </p:spPr>
      </p:pic>
      <p:pic>
        <p:nvPicPr>
          <p:cNvPr id="51" name="Picture 50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8413DC39-39B4-9372-062E-D31466690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157" y="2754560"/>
            <a:ext cx="914400" cy="9144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4C54F34-0B09-32A7-6184-2D880EDD1131}"/>
              </a:ext>
            </a:extLst>
          </p:cNvPr>
          <p:cNvSpPr txBox="1"/>
          <p:nvPr/>
        </p:nvSpPr>
        <p:spPr>
          <a:xfrm>
            <a:off x="2703863" y="2519166"/>
            <a:ext cx="6702783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DC8E8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Dataverse→DataWarehouse</a:t>
            </a:r>
          </a:p>
        </p:txBody>
      </p:sp>
      <p:pic>
        <p:nvPicPr>
          <p:cNvPr id="54" name="Picture 53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BBC9C441-39DD-0B67-8908-6B540B2061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933" y="4030112"/>
            <a:ext cx="694303" cy="685800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56" name="Picture 55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6D422BFD-0790-0D1B-FFBB-76CA73F883D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20" y="4009325"/>
            <a:ext cx="685800" cy="685800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2957607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6B505-706C-3B69-F51B-5B07087F2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">
            <a:extLst>
              <a:ext uri="{FF2B5EF4-FFF2-40B4-BE49-F238E27FC236}">
                <a16:creationId xmlns:a16="http://schemas.microsoft.com/office/drawing/2014/main" id="{A6582981-1836-B686-E6D5-76135D3CDB4F}"/>
              </a:ext>
            </a:extLst>
          </p:cNvPr>
          <p:cNvSpPr txBox="1">
            <a:spLocks/>
          </p:cNvSpPr>
          <p:nvPr/>
        </p:nvSpPr>
        <p:spPr>
          <a:xfrm>
            <a:off x="2830003" y="1093869"/>
            <a:ext cx="7947258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407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636660" algn="l"/>
              </a:tabLst>
              <a:defRPr/>
            </a:pP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More ways to enable Link to Fabric …</a:t>
            </a:r>
          </a:p>
        </p:txBody>
      </p:sp>
      <p:sp>
        <p:nvSpPr>
          <p:cNvPr id="25" name="Rounded Rectangle 38">
            <a:extLst>
              <a:ext uri="{FF2B5EF4-FFF2-40B4-BE49-F238E27FC236}">
                <a16:creationId xmlns:a16="http://schemas.microsoft.com/office/drawing/2014/main" id="{25AC0BEC-4893-EF12-409C-31F6FC0ADF92}"/>
              </a:ext>
            </a:extLst>
          </p:cNvPr>
          <p:cNvSpPr/>
          <p:nvPr/>
        </p:nvSpPr>
        <p:spPr bwMode="auto">
          <a:xfrm>
            <a:off x="6746306" y="1058164"/>
            <a:ext cx="5012498" cy="2181387"/>
          </a:xfrm>
          <a:custGeom>
            <a:avLst/>
            <a:gdLst>
              <a:gd name="connsiteX0" fmla="*/ 0 w 5012498"/>
              <a:gd name="connsiteY0" fmla="*/ 115003 h 2181387"/>
              <a:gd name="connsiteX1" fmla="*/ 115003 w 5012498"/>
              <a:gd name="connsiteY1" fmla="*/ 0 h 2181387"/>
              <a:gd name="connsiteX2" fmla="*/ 846041 w 5012498"/>
              <a:gd name="connsiteY2" fmla="*/ 0 h 2181387"/>
              <a:gd name="connsiteX3" fmla="*/ 1624904 w 5012498"/>
              <a:gd name="connsiteY3" fmla="*/ 0 h 2181387"/>
              <a:gd name="connsiteX4" fmla="*/ 2164642 w 5012498"/>
              <a:gd name="connsiteY4" fmla="*/ 0 h 2181387"/>
              <a:gd name="connsiteX5" fmla="*/ 2847856 w 5012498"/>
              <a:gd name="connsiteY5" fmla="*/ 0 h 2181387"/>
              <a:gd name="connsiteX6" fmla="*/ 3531069 w 5012498"/>
              <a:gd name="connsiteY6" fmla="*/ 0 h 2181387"/>
              <a:gd name="connsiteX7" fmla="*/ 4262107 w 5012498"/>
              <a:gd name="connsiteY7" fmla="*/ 0 h 2181387"/>
              <a:gd name="connsiteX8" fmla="*/ 4897495 w 5012498"/>
              <a:gd name="connsiteY8" fmla="*/ 0 h 2181387"/>
              <a:gd name="connsiteX9" fmla="*/ 5012498 w 5012498"/>
              <a:gd name="connsiteY9" fmla="*/ 115003 h 2181387"/>
              <a:gd name="connsiteX10" fmla="*/ 5012498 w 5012498"/>
              <a:gd name="connsiteY10" fmla="*/ 784977 h 2181387"/>
              <a:gd name="connsiteX11" fmla="*/ 5012498 w 5012498"/>
              <a:gd name="connsiteY11" fmla="*/ 1435437 h 2181387"/>
              <a:gd name="connsiteX12" fmla="*/ 5012498 w 5012498"/>
              <a:gd name="connsiteY12" fmla="*/ 2066384 h 2181387"/>
              <a:gd name="connsiteX13" fmla="*/ 4897495 w 5012498"/>
              <a:gd name="connsiteY13" fmla="*/ 2181387 h 2181387"/>
              <a:gd name="connsiteX14" fmla="*/ 4166457 w 5012498"/>
              <a:gd name="connsiteY14" fmla="*/ 2181387 h 2181387"/>
              <a:gd name="connsiteX15" fmla="*/ 3578894 w 5012498"/>
              <a:gd name="connsiteY15" fmla="*/ 2181387 h 2181387"/>
              <a:gd name="connsiteX16" fmla="*/ 2943505 w 5012498"/>
              <a:gd name="connsiteY16" fmla="*/ 2181387 h 2181387"/>
              <a:gd name="connsiteX17" fmla="*/ 2308117 w 5012498"/>
              <a:gd name="connsiteY17" fmla="*/ 2181387 h 2181387"/>
              <a:gd name="connsiteX18" fmla="*/ 1577079 w 5012498"/>
              <a:gd name="connsiteY18" fmla="*/ 2181387 h 2181387"/>
              <a:gd name="connsiteX19" fmla="*/ 798216 w 5012498"/>
              <a:gd name="connsiteY19" fmla="*/ 2181387 h 2181387"/>
              <a:gd name="connsiteX20" fmla="*/ 115003 w 5012498"/>
              <a:gd name="connsiteY20" fmla="*/ 2181387 h 2181387"/>
              <a:gd name="connsiteX21" fmla="*/ 0 w 5012498"/>
              <a:gd name="connsiteY21" fmla="*/ 2066384 h 2181387"/>
              <a:gd name="connsiteX22" fmla="*/ 0 w 5012498"/>
              <a:gd name="connsiteY22" fmla="*/ 1454951 h 2181387"/>
              <a:gd name="connsiteX23" fmla="*/ 0 w 5012498"/>
              <a:gd name="connsiteY23" fmla="*/ 765463 h 2181387"/>
              <a:gd name="connsiteX24" fmla="*/ 0 w 5012498"/>
              <a:gd name="connsiteY24" fmla="*/ 115003 h 2181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12498" h="2181387" fill="none" extrusionOk="0">
                <a:moveTo>
                  <a:pt x="0" y="115003"/>
                </a:moveTo>
                <a:cubicBezTo>
                  <a:pt x="5517" y="49054"/>
                  <a:pt x="64502" y="-394"/>
                  <a:pt x="115003" y="0"/>
                </a:cubicBezTo>
                <a:cubicBezTo>
                  <a:pt x="335819" y="-31088"/>
                  <a:pt x="579101" y="-6558"/>
                  <a:pt x="846041" y="0"/>
                </a:cubicBezTo>
                <a:cubicBezTo>
                  <a:pt x="1112981" y="6558"/>
                  <a:pt x="1326974" y="3096"/>
                  <a:pt x="1624904" y="0"/>
                </a:cubicBezTo>
                <a:cubicBezTo>
                  <a:pt x="1922834" y="-3096"/>
                  <a:pt x="1991135" y="10363"/>
                  <a:pt x="2164642" y="0"/>
                </a:cubicBezTo>
                <a:cubicBezTo>
                  <a:pt x="2338149" y="-10363"/>
                  <a:pt x="2535864" y="18636"/>
                  <a:pt x="2847856" y="0"/>
                </a:cubicBezTo>
                <a:cubicBezTo>
                  <a:pt x="3159848" y="-18636"/>
                  <a:pt x="3313187" y="28303"/>
                  <a:pt x="3531069" y="0"/>
                </a:cubicBezTo>
                <a:cubicBezTo>
                  <a:pt x="3748951" y="-28303"/>
                  <a:pt x="4001847" y="6649"/>
                  <a:pt x="4262107" y="0"/>
                </a:cubicBezTo>
                <a:cubicBezTo>
                  <a:pt x="4522367" y="-6649"/>
                  <a:pt x="4587253" y="22737"/>
                  <a:pt x="4897495" y="0"/>
                </a:cubicBezTo>
                <a:cubicBezTo>
                  <a:pt x="4966722" y="13266"/>
                  <a:pt x="5011259" y="60044"/>
                  <a:pt x="5012498" y="115003"/>
                </a:cubicBezTo>
                <a:cubicBezTo>
                  <a:pt x="5022765" y="405705"/>
                  <a:pt x="4996978" y="572827"/>
                  <a:pt x="5012498" y="784977"/>
                </a:cubicBezTo>
                <a:cubicBezTo>
                  <a:pt x="5028018" y="997127"/>
                  <a:pt x="4999490" y="1119225"/>
                  <a:pt x="5012498" y="1435437"/>
                </a:cubicBezTo>
                <a:cubicBezTo>
                  <a:pt x="5025506" y="1751649"/>
                  <a:pt x="5018264" y="1783432"/>
                  <a:pt x="5012498" y="2066384"/>
                </a:cubicBezTo>
                <a:cubicBezTo>
                  <a:pt x="5002943" y="2126918"/>
                  <a:pt x="4966017" y="2187375"/>
                  <a:pt x="4897495" y="2181387"/>
                </a:cubicBezTo>
                <a:cubicBezTo>
                  <a:pt x="4688772" y="2160091"/>
                  <a:pt x="4369144" y="2170355"/>
                  <a:pt x="4166457" y="2181387"/>
                </a:cubicBezTo>
                <a:cubicBezTo>
                  <a:pt x="3963770" y="2192419"/>
                  <a:pt x="3767034" y="2181719"/>
                  <a:pt x="3578894" y="2181387"/>
                </a:cubicBezTo>
                <a:cubicBezTo>
                  <a:pt x="3390754" y="2181055"/>
                  <a:pt x="3206566" y="2186260"/>
                  <a:pt x="2943505" y="2181387"/>
                </a:cubicBezTo>
                <a:cubicBezTo>
                  <a:pt x="2680444" y="2176514"/>
                  <a:pt x="2544249" y="2197242"/>
                  <a:pt x="2308117" y="2181387"/>
                </a:cubicBezTo>
                <a:cubicBezTo>
                  <a:pt x="2071985" y="2165532"/>
                  <a:pt x="1877510" y="2179575"/>
                  <a:pt x="1577079" y="2181387"/>
                </a:cubicBezTo>
                <a:cubicBezTo>
                  <a:pt x="1276648" y="2183199"/>
                  <a:pt x="965291" y="2169925"/>
                  <a:pt x="798216" y="2181387"/>
                </a:cubicBezTo>
                <a:cubicBezTo>
                  <a:pt x="631141" y="2192849"/>
                  <a:pt x="404498" y="2157029"/>
                  <a:pt x="115003" y="2181387"/>
                </a:cubicBezTo>
                <a:cubicBezTo>
                  <a:pt x="58854" y="2174534"/>
                  <a:pt x="3594" y="2135228"/>
                  <a:pt x="0" y="2066384"/>
                </a:cubicBezTo>
                <a:cubicBezTo>
                  <a:pt x="-16647" y="1873931"/>
                  <a:pt x="4607" y="1624383"/>
                  <a:pt x="0" y="1454951"/>
                </a:cubicBezTo>
                <a:cubicBezTo>
                  <a:pt x="-4607" y="1285519"/>
                  <a:pt x="9546" y="1040058"/>
                  <a:pt x="0" y="765463"/>
                </a:cubicBezTo>
                <a:cubicBezTo>
                  <a:pt x="-9546" y="490868"/>
                  <a:pt x="-11001" y="405878"/>
                  <a:pt x="0" y="115003"/>
                </a:cubicBezTo>
                <a:close/>
              </a:path>
              <a:path w="5012498" h="2181387" stroke="0" extrusionOk="0">
                <a:moveTo>
                  <a:pt x="0" y="115003"/>
                </a:moveTo>
                <a:cubicBezTo>
                  <a:pt x="13628" y="51445"/>
                  <a:pt x="58240" y="11761"/>
                  <a:pt x="115003" y="0"/>
                </a:cubicBezTo>
                <a:cubicBezTo>
                  <a:pt x="325644" y="-17677"/>
                  <a:pt x="458191" y="14498"/>
                  <a:pt x="750391" y="0"/>
                </a:cubicBezTo>
                <a:cubicBezTo>
                  <a:pt x="1042591" y="-14498"/>
                  <a:pt x="1181815" y="-29704"/>
                  <a:pt x="1433604" y="0"/>
                </a:cubicBezTo>
                <a:cubicBezTo>
                  <a:pt x="1685393" y="29704"/>
                  <a:pt x="1805875" y="18068"/>
                  <a:pt x="2116818" y="0"/>
                </a:cubicBezTo>
                <a:cubicBezTo>
                  <a:pt x="2427761" y="-18068"/>
                  <a:pt x="2468249" y="19317"/>
                  <a:pt x="2656556" y="0"/>
                </a:cubicBezTo>
                <a:cubicBezTo>
                  <a:pt x="2844863" y="-19317"/>
                  <a:pt x="3064188" y="15456"/>
                  <a:pt x="3387594" y="0"/>
                </a:cubicBezTo>
                <a:cubicBezTo>
                  <a:pt x="3711000" y="-15456"/>
                  <a:pt x="3769923" y="19288"/>
                  <a:pt x="4118632" y="0"/>
                </a:cubicBezTo>
                <a:cubicBezTo>
                  <a:pt x="4467341" y="-19288"/>
                  <a:pt x="4726180" y="18890"/>
                  <a:pt x="4897495" y="0"/>
                </a:cubicBezTo>
                <a:cubicBezTo>
                  <a:pt x="4960533" y="2793"/>
                  <a:pt x="5017978" y="54170"/>
                  <a:pt x="5012498" y="115003"/>
                </a:cubicBezTo>
                <a:cubicBezTo>
                  <a:pt x="4983806" y="372367"/>
                  <a:pt x="5041867" y="538563"/>
                  <a:pt x="5012498" y="745950"/>
                </a:cubicBezTo>
                <a:cubicBezTo>
                  <a:pt x="4983129" y="953337"/>
                  <a:pt x="5030748" y="1178250"/>
                  <a:pt x="5012498" y="1337868"/>
                </a:cubicBezTo>
                <a:cubicBezTo>
                  <a:pt x="4994248" y="1497486"/>
                  <a:pt x="5003079" y="1754543"/>
                  <a:pt x="5012498" y="2066384"/>
                </a:cubicBezTo>
                <a:cubicBezTo>
                  <a:pt x="5019504" y="2126294"/>
                  <a:pt x="4976398" y="2180449"/>
                  <a:pt x="4897495" y="2181387"/>
                </a:cubicBezTo>
                <a:cubicBezTo>
                  <a:pt x="4716620" y="2151245"/>
                  <a:pt x="4556936" y="2183474"/>
                  <a:pt x="4262107" y="2181387"/>
                </a:cubicBezTo>
                <a:cubicBezTo>
                  <a:pt x="3967278" y="2179300"/>
                  <a:pt x="3792517" y="2202919"/>
                  <a:pt x="3578894" y="2181387"/>
                </a:cubicBezTo>
                <a:cubicBezTo>
                  <a:pt x="3365271" y="2159855"/>
                  <a:pt x="3152636" y="2171370"/>
                  <a:pt x="2991330" y="2181387"/>
                </a:cubicBezTo>
                <a:cubicBezTo>
                  <a:pt x="2830024" y="2191404"/>
                  <a:pt x="2516722" y="2216815"/>
                  <a:pt x="2260292" y="2181387"/>
                </a:cubicBezTo>
                <a:cubicBezTo>
                  <a:pt x="2003862" y="2145959"/>
                  <a:pt x="1791893" y="2153844"/>
                  <a:pt x="1672729" y="2181387"/>
                </a:cubicBezTo>
                <a:cubicBezTo>
                  <a:pt x="1553565" y="2208930"/>
                  <a:pt x="1322134" y="2174582"/>
                  <a:pt x="1132991" y="2181387"/>
                </a:cubicBezTo>
                <a:cubicBezTo>
                  <a:pt x="943848" y="2188192"/>
                  <a:pt x="423026" y="2170862"/>
                  <a:pt x="115003" y="2181387"/>
                </a:cubicBezTo>
                <a:cubicBezTo>
                  <a:pt x="59005" y="2184730"/>
                  <a:pt x="5861" y="2115826"/>
                  <a:pt x="0" y="2066384"/>
                </a:cubicBezTo>
                <a:cubicBezTo>
                  <a:pt x="-24797" y="1769866"/>
                  <a:pt x="-21952" y="1702389"/>
                  <a:pt x="0" y="1454951"/>
                </a:cubicBezTo>
                <a:cubicBezTo>
                  <a:pt x="21952" y="1207513"/>
                  <a:pt x="30226" y="1060648"/>
                  <a:pt x="0" y="765463"/>
                </a:cubicBezTo>
                <a:cubicBezTo>
                  <a:pt x="-30226" y="470278"/>
                  <a:pt x="15170" y="421454"/>
                  <a:pt x="0" y="115003"/>
                </a:cubicBezTo>
                <a:close/>
              </a:path>
            </a:pathLst>
          </a:custGeom>
          <a:solidFill>
            <a:schemeClr val="bg1"/>
          </a:solidFill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3178163522">
                  <a:prstGeom prst="roundRect">
                    <a:avLst>
                      <a:gd name="adj" fmla="val 52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4" name="Rounded Rectangle 38">
            <a:extLst>
              <a:ext uri="{FF2B5EF4-FFF2-40B4-BE49-F238E27FC236}">
                <a16:creationId xmlns:a16="http://schemas.microsoft.com/office/drawing/2014/main" id="{B4D2683B-F547-2D76-E51D-8CDF154EB0EA}"/>
              </a:ext>
            </a:extLst>
          </p:cNvPr>
          <p:cNvSpPr/>
          <p:nvPr/>
        </p:nvSpPr>
        <p:spPr bwMode="auto">
          <a:xfrm>
            <a:off x="2187061" y="2838369"/>
            <a:ext cx="4191376" cy="2925762"/>
          </a:xfrm>
          <a:custGeom>
            <a:avLst/>
            <a:gdLst>
              <a:gd name="connsiteX0" fmla="*/ 0 w 4191376"/>
              <a:gd name="connsiteY0" fmla="*/ 154246 h 2925762"/>
              <a:gd name="connsiteX1" fmla="*/ 154246 w 4191376"/>
              <a:gd name="connsiteY1" fmla="*/ 0 h 2925762"/>
              <a:gd name="connsiteX2" fmla="*/ 840222 w 4191376"/>
              <a:gd name="connsiteY2" fmla="*/ 0 h 2925762"/>
              <a:gd name="connsiteX3" fmla="*/ 1565027 w 4191376"/>
              <a:gd name="connsiteY3" fmla="*/ 0 h 2925762"/>
              <a:gd name="connsiteX4" fmla="*/ 2095688 w 4191376"/>
              <a:gd name="connsiteY4" fmla="*/ 0 h 2925762"/>
              <a:gd name="connsiteX5" fmla="*/ 2742835 w 4191376"/>
              <a:gd name="connsiteY5" fmla="*/ 0 h 2925762"/>
              <a:gd name="connsiteX6" fmla="*/ 3389983 w 4191376"/>
              <a:gd name="connsiteY6" fmla="*/ 0 h 2925762"/>
              <a:gd name="connsiteX7" fmla="*/ 4037130 w 4191376"/>
              <a:gd name="connsiteY7" fmla="*/ 0 h 2925762"/>
              <a:gd name="connsiteX8" fmla="*/ 4191376 w 4191376"/>
              <a:gd name="connsiteY8" fmla="*/ 154246 h 2925762"/>
              <a:gd name="connsiteX9" fmla="*/ 4191376 w 4191376"/>
              <a:gd name="connsiteY9" fmla="*/ 808564 h 2925762"/>
              <a:gd name="connsiteX10" fmla="*/ 4191376 w 4191376"/>
              <a:gd name="connsiteY10" fmla="*/ 1436708 h 2925762"/>
              <a:gd name="connsiteX11" fmla="*/ 4191376 w 4191376"/>
              <a:gd name="connsiteY11" fmla="*/ 2091026 h 2925762"/>
              <a:gd name="connsiteX12" fmla="*/ 4191376 w 4191376"/>
              <a:gd name="connsiteY12" fmla="*/ 2771516 h 2925762"/>
              <a:gd name="connsiteX13" fmla="*/ 4037130 w 4191376"/>
              <a:gd name="connsiteY13" fmla="*/ 2925762 h 2925762"/>
              <a:gd name="connsiteX14" fmla="*/ 3351154 w 4191376"/>
              <a:gd name="connsiteY14" fmla="*/ 2925762 h 2925762"/>
              <a:gd name="connsiteX15" fmla="*/ 2781664 w 4191376"/>
              <a:gd name="connsiteY15" fmla="*/ 2925762 h 2925762"/>
              <a:gd name="connsiteX16" fmla="*/ 2173346 w 4191376"/>
              <a:gd name="connsiteY16" fmla="*/ 2925762 h 2925762"/>
              <a:gd name="connsiteX17" fmla="*/ 1565027 w 4191376"/>
              <a:gd name="connsiteY17" fmla="*/ 2925762 h 2925762"/>
              <a:gd name="connsiteX18" fmla="*/ 879051 w 4191376"/>
              <a:gd name="connsiteY18" fmla="*/ 2925762 h 2925762"/>
              <a:gd name="connsiteX19" fmla="*/ 154246 w 4191376"/>
              <a:gd name="connsiteY19" fmla="*/ 2925762 h 2925762"/>
              <a:gd name="connsiteX20" fmla="*/ 0 w 4191376"/>
              <a:gd name="connsiteY20" fmla="*/ 2771516 h 2925762"/>
              <a:gd name="connsiteX21" fmla="*/ 0 w 4191376"/>
              <a:gd name="connsiteY21" fmla="*/ 2169544 h 2925762"/>
              <a:gd name="connsiteX22" fmla="*/ 0 w 4191376"/>
              <a:gd name="connsiteY22" fmla="*/ 1541399 h 2925762"/>
              <a:gd name="connsiteX23" fmla="*/ 0 w 4191376"/>
              <a:gd name="connsiteY23" fmla="*/ 834736 h 2925762"/>
              <a:gd name="connsiteX24" fmla="*/ 0 w 4191376"/>
              <a:gd name="connsiteY24" fmla="*/ 154246 h 292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191376" h="2925762" fill="none" extrusionOk="0">
                <a:moveTo>
                  <a:pt x="0" y="154246"/>
                </a:moveTo>
                <a:cubicBezTo>
                  <a:pt x="11662" y="63910"/>
                  <a:pt x="80109" y="-335"/>
                  <a:pt x="154246" y="0"/>
                </a:cubicBezTo>
                <a:cubicBezTo>
                  <a:pt x="373810" y="-15610"/>
                  <a:pt x="528816" y="-10686"/>
                  <a:pt x="840222" y="0"/>
                </a:cubicBezTo>
                <a:cubicBezTo>
                  <a:pt x="1151628" y="10686"/>
                  <a:pt x="1283929" y="-33213"/>
                  <a:pt x="1565027" y="0"/>
                </a:cubicBezTo>
                <a:cubicBezTo>
                  <a:pt x="1846125" y="33213"/>
                  <a:pt x="1844935" y="25199"/>
                  <a:pt x="2095688" y="0"/>
                </a:cubicBezTo>
                <a:cubicBezTo>
                  <a:pt x="2346441" y="-25199"/>
                  <a:pt x="2562301" y="-13386"/>
                  <a:pt x="2742835" y="0"/>
                </a:cubicBezTo>
                <a:cubicBezTo>
                  <a:pt x="2923369" y="13386"/>
                  <a:pt x="3189264" y="-10625"/>
                  <a:pt x="3389983" y="0"/>
                </a:cubicBezTo>
                <a:cubicBezTo>
                  <a:pt x="3590702" y="10625"/>
                  <a:pt x="3868097" y="2774"/>
                  <a:pt x="4037130" y="0"/>
                </a:cubicBezTo>
                <a:cubicBezTo>
                  <a:pt x="4123901" y="-4327"/>
                  <a:pt x="4207920" y="67917"/>
                  <a:pt x="4191376" y="154246"/>
                </a:cubicBezTo>
                <a:cubicBezTo>
                  <a:pt x="4210004" y="455222"/>
                  <a:pt x="4213254" y="651968"/>
                  <a:pt x="4191376" y="808564"/>
                </a:cubicBezTo>
                <a:cubicBezTo>
                  <a:pt x="4169498" y="965160"/>
                  <a:pt x="4162669" y="1242096"/>
                  <a:pt x="4191376" y="1436708"/>
                </a:cubicBezTo>
                <a:cubicBezTo>
                  <a:pt x="4220083" y="1631320"/>
                  <a:pt x="4170689" y="1843422"/>
                  <a:pt x="4191376" y="2091026"/>
                </a:cubicBezTo>
                <a:cubicBezTo>
                  <a:pt x="4212063" y="2338630"/>
                  <a:pt x="4209401" y="2439618"/>
                  <a:pt x="4191376" y="2771516"/>
                </a:cubicBezTo>
                <a:cubicBezTo>
                  <a:pt x="4185312" y="2854813"/>
                  <a:pt x="4129757" y="2934656"/>
                  <a:pt x="4037130" y="2925762"/>
                </a:cubicBezTo>
                <a:cubicBezTo>
                  <a:pt x="3866127" y="2926852"/>
                  <a:pt x="3625401" y="2919674"/>
                  <a:pt x="3351154" y="2925762"/>
                </a:cubicBezTo>
                <a:cubicBezTo>
                  <a:pt x="3076907" y="2931850"/>
                  <a:pt x="2914706" y="2912844"/>
                  <a:pt x="2781664" y="2925762"/>
                </a:cubicBezTo>
                <a:cubicBezTo>
                  <a:pt x="2648622" y="2938681"/>
                  <a:pt x="2445475" y="2902558"/>
                  <a:pt x="2173346" y="2925762"/>
                </a:cubicBezTo>
                <a:cubicBezTo>
                  <a:pt x="1901217" y="2948966"/>
                  <a:pt x="1800894" y="2949416"/>
                  <a:pt x="1565027" y="2925762"/>
                </a:cubicBezTo>
                <a:cubicBezTo>
                  <a:pt x="1329160" y="2902108"/>
                  <a:pt x="1100666" y="2916570"/>
                  <a:pt x="879051" y="2925762"/>
                </a:cubicBezTo>
                <a:cubicBezTo>
                  <a:pt x="657436" y="2934954"/>
                  <a:pt x="425823" y="2956155"/>
                  <a:pt x="154246" y="2925762"/>
                </a:cubicBezTo>
                <a:cubicBezTo>
                  <a:pt x="65063" y="2912849"/>
                  <a:pt x="5239" y="2838804"/>
                  <a:pt x="0" y="2771516"/>
                </a:cubicBezTo>
                <a:cubicBezTo>
                  <a:pt x="-29163" y="2597861"/>
                  <a:pt x="3386" y="2292193"/>
                  <a:pt x="0" y="2169544"/>
                </a:cubicBezTo>
                <a:cubicBezTo>
                  <a:pt x="-3386" y="2046895"/>
                  <a:pt x="1041" y="1701607"/>
                  <a:pt x="0" y="1541399"/>
                </a:cubicBezTo>
                <a:cubicBezTo>
                  <a:pt x="-1041" y="1381191"/>
                  <a:pt x="24751" y="1153656"/>
                  <a:pt x="0" y="834736"/>
                </a:cubicBezTo>
                <a:cubicBezTo>
                  <a:pt x="-24751" y="515816"/>
                  <a:pt x="-29453" y="387252"/>
                  <a:pt x="0" y="154246"/>
                </a:cubicBezTo>
                <a:close/>
              </a:path>
              <a:path w="4191376" h="2925762" stroke="0" extrusionOk="0">
                <a:moveTo>
                  <a:pt x="0" y="154246"/>
                </a:moveTo>
                <a:cubicBezTo>
                  <a:pt x="14821" y="69010"/>
                  <a:pt x="78083" y="15723"/>
                  <a:pt x="154246" y="0"/>
                </a:cubicBezTo>
                <a:cubicBezTo>
                  <a:pt x="407406" y="4481"/>
                  <a:pt x="460410" y="-23032"/>
                  <a:pt x="762564" y="0"/>
                </a:cubicBezTo>
                <a:cubicBezTo>
                  <a:pt x="1064718" y="23032"/>
                  <a:pt x="1260963" y="-18139"/>
                  <a:pt x="1409712" y="0"/>
                </a:cubicBezTo>
                <a:cubicBezTo>
                  <a:pt x="1558461" y="18139"/>
                  <a:pt x="1912525" y="13619"/>
                  <a:pt x="2056859" y="0"/>
                </a:cubicBezTo>
                <a:cubicBezTo>
                  <a:pt x="2201193" y="-13619"/>
                  <a:pt x="2370218" y="25008"/>
                  <a:pt x="2587520" y="0"/>
                </a:cubicBezTo>
                <a:cubicBezTo>
                  <a:pt x="2804822" y="-25008"/>
                  <a:pt x="3046456" y="8221"/>
                  <a:pt x="3273496" y="0"/>
                </a:cubicBezTo>
                <a:cubicBezTo>
                  <a:pt x="3500536" y="-8221"/>
                  <a:pt x="3659783" y="32336"/>
                  <a:pt x="4037130" y="0"/>
                </a:cubicBezTo>
                <a:cubicBezTo>
                  <a:pt x="4121718" y="-16950"/>
                  <a:pt x="4184107" y="81949"/>
                  <a:pt x="4191376" y="154246"/>
                </a:cubicBezTo>
                <a:cubicBezTo>
                  <a:pt x="4218474" y="384059"/>
                  <a:pt x="4157174" y="643470"/>
                  <a:pt x="4191376" y="860909"/>
                </a:cubicBezTo>
                <a:cubicBezTo>
                  <a:pt x="4225578" y="1078348"/>
                  <a:pt x="4188444" y="1195886"/>
                  <a:pt x="4191376" y="1489054"/>
                </a:cubicBezTo>
                <a:cubicBezTo>
                  <a:pt x="4194308" y="1782223"/>
                  <a:pt x="4188344" y="1847989"/>
                  <a:pt x="4191376" y="2064853"/>
                </a:cubicBezTo>
                <a:cubicBezTo>
                  <a:pt x="4194408" y="2281717"/>
                  <a:pt x="4162486" y="2467328"/>
                  <a:pt x="4191376" y="2771516"/>
                </a:cubicBezTo>
                <a:cubicBezTo>
                  <a:pt x="4208507" y="2847893"/>
                  <a:pt x="4125764" y="2925552"/>
                  <a:pt x="4037130" y="2925762"/>
                </a:cubicBezTo>
                <a:cubicBezTo>
                  <a:pt x="3790711" y="2916865"/>
                  <a:pt x="3565043" y="2937589"/>
                  <a:pt x="3428812" y="2925762"/>
                </a:cubicBezTo>
                <a:cubicBezTo>
                  <a:pt x="3292581" y="2913935"/>
                  <a:pt x="3069134" y="2894330"/>
                  <a:pt x="2781664" y="2925762"/>
                </a:cubicBezTo>
                <a:cubicBezTo>
                  <a:pt x="2494194" y="2957194"/>
                  <a:pt x="2393409" y="2918226"/>
                  <a:pt x="2212175" y="2925762"/>
                </a:cubicBezTo>
                <a:cubicBezTo>
                  <a:pt x="2030941" y="2933298"/>
                  <a:pt x="1685041" y="2949346"/>
                  <a:pt x="1526198" y="2925762"/>
                </a:cubicBezTo>
                <a:cubicBezTo>
                  <a:pt x="1367355" y="2902178"/>
                  <a:pt x="1097428" y="2907950"/>
                  <a:pt x="956709" y="2925762"/>
                </a:cubicBezTo>
                <a:cubicBezTo>
                  <a:pt x="815990" y="2943574"/>
                  <a:pt x="393678" y="2890930"/>
                  <a:pt x="154246" y="2925762"/>
                </a:cubicBezTo>
                <a:cubicBezTo>
                  <a:pt x="77544" y="2924576"/>
                  <a:pt x="-2232" y="2857173"/>
                  <a:pt x="0" y="2771516"/>
                </a:cubicBezTo>
                <a:cubicBezTo>
                  <a:pt x="8961" y="2611213"/>
                  <a:pt x="-14933" y="2387185"/>
                  <a:pt x="0" y="2143371"/>
                </a:cubicBezTo>
                <a:cubicBezTo>
                  <a:pt x="14933" y="1899558"/>
                  <a:pt x="-27566" y="1793353"/>
                  <a:pt x="0" y="1515226"/>
                </a:cubicBezTo>
                <a:cubicBezTo>
                  <a:pt x="27566" y="1237100"/>
                  <a:pt x="-8180" y="1017363"/>
                  <a:pt x="0" y="808564"/>
                </a:cubicBezTo>
                <a:cubicBezTo>
                  <a:pt x="8180" y="599765"/>
                  <a:pt x="10394" y="413044"/>
                  <a:pt x="0" y="154246"/>
                </a:cubicBezTo>
                <a:close/>
              </a:path>
            </a:pathLst>
          </a:custGeom>
          <a:solidFill>
            <a:srgbClr val="091F2C"/>
          </a:solidFill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3178163522">
                  <a:prstGeom prst="roundRect">
                    <a:avLst>
                      <a:gd name="adj" fmla="val 52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8" name="Rounded Rectangle 38">
            <a:extLst>
              <a:ext uri="{FF2B5EF4-FFF2-40B4-BE49-F238E27FC236}">
                <a16:creationId xmlns:a16="http://schemas.microsoft.com/office/drawing/2014/main" id="{404FC767-8D59-09F4-73D3-7E5F79A65BBF}"/>
              </a:ext>
            </a:extLst>
          </p:cNvPr>
          <p:cNvSpPr/>
          <p:nvPr/>
        </p:nvSpPr>
        <p:spPr bwMode="auto">
          <a:xfrm>
            <a:off x="6753431" y="3626003"/>
            <a:ext cx="5012498" cy="2145515"/>
          </a:xfrm>
          <a:custGeom>
            <a:avLst/>
            <a:gdLst>
              <a:gd name="connsiteX0" fmla="*/ 0 w 5012498"/>
              <a:gd name="connsiteY0" fmla="*/ 113112 h 2145515"/>
              <a:gd name="connsiteX1" fmla="*/ 113112 w 5012498"/>
              <a:gd name="connsiteY1" fmla="*/ 0 h 2145515"/>
              <a:gd name="connsiteX2" fmla="*/ 844728 w 5012498"/>
              <a:gd name="connsiteY2" fmla="*/ 0 h 2145515"/>
              <a:gd name="connsiteX3" fmla="*/ 1624207 w 5012498"/>
              <a:gd name="connsiteY3" fmla="*/ 0 h 2145515"/>
              <a:gd name="connsiteX4" fmla="*/ 2164372 w 5012498"/>
              <a:gd name="connsiteY4" fmla="*/ 0 h 2145515"/>
              <a:gd name="connsiteX5" fmla="*/ 2848126 w 5012498"/>
              <a:gd name="connsiteY5" fmla="*/ 0 h 2145515"/>
              <a:gd name="connsiteX6" fmla="*/ 3531879 w 5012498"/>
              <a:gd name="connsiteY6" fmla="*/ 0 h 2145515"/>
              <a:gd name="connsiteX7" fmla="*/ 4263495 w 5012498"/>
              <a:gd name="connsiteY7" fmla="*/ 0 h 2145515"/>
              <a:gd name="connsiteX8" fmla="*/ 4899386 w 5012498"/>
              <a:gd name="connsiteY8" fmla="*/ 0 h 2145515"/>
              <a:gd name="connsiteX9" fmla="*/ 5012498 w 5012498"/>
              <a:gd name="connsiteY9" fmla="*/ 113112 h 2145515"/>
              <a:gd name="connsiteX10" fmla="*/ 5012498 w 5012498"/>
              <a:gd name="connsiteY10" fmla="*/ 772069 h 2145515"/>
              <a:gd name="connsiteX11" fmla="*/ 5012498 w 5012498"/>
              <a:gd name="connsiteY11" fmla="*/ 1411832 h 2145515"/>
              <a:gd name="connsiteX12" fmla="*/ 5012498 w 5012498"/>
              <a:gd name="connsiteY12" fmla="*/ 2032403 h 2145515"/>
              <a:gd name="connsiteX13" fmla="*/ 4899386 w 5012498"/>
              <a:gd name="connsiteY13" fmla="*/ 2145515 h 2145515"/>
              <a:gd name="connsiteX14" fmla="*/ 4167770 w 5012498"/>
              <a:gd name="connsiteY14" fmla="*/ 2145515 h 2145515"/>
              <a:gd name="connsiteX15" fmla="*/ 3579742 w 5012498"/>
              <a:gd name="connsiteY15" fmla="*/ 2145515 h 2145515"/>
              <a:gd name="connsiteX16" fmla="*/ 2943851 w 5012498"/>
              <a:gd name="connsiteY16" fmla="*/ 2145515 h 2145515"/>
              <a:gd name="connsiteX17" fmla="*/ 2307961 w 5012498"/>
              <a:gd name="connsiteY17" fmla="*/ 2145515 h 2145515"/>
              <a:gd name="connsiteX18" fmla="*/ 1576344 w 5012498"/>
              <a:gd name="connsiteY18" fmla="*/ 2145515 h 2145515"/>
              <a:gd name="connsiteX19" fmla="*/ 796865 w 5012498"/>
              <a:gd name="connsiteY19" fmla="*/ 2145515 h 2145515"/>
              <a:gd name="connsiteX20" fmla="*/ 113112 w 5012498"/>
              <a:gd name="connsiteY20" fmla="*/ 2145515 h 2145515"/>
              <a:gd name="connsiteX21" fmla="*/ 0 w 5012498"/>
              <a:gd name="connsiteY21" fmla="*/ 2032403 h 2145515"/>
              <a:gd name="connsiteX22" fmla="*/ 0 w 5012498"/>
              <a:gd name="connsiteY22" fmla="*/ 1431025 h 2145515"/>
              <a:gd name="connsiteX23" fmla="*/ 0 w 5012498"/>
              <a:gd name="connsiteY23" fmla="*/ 752876 h 2145515"/>
              <a:gd name="connsiteX24" fmla="*/ 0 w 5012498"/>
              <a:gd name="connsiteY24" fmla="*/ 113112 h 2145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12498" h="2145515" fill="none" extrusionOk="0">
                <a:moveTo>
                  <a:pt x="0" y="113112"/>
                </a:moveTo>
                <a:cubicBezTo>
                  <a:pt x="3663" y="49025"/>
                  <a:pt x="59536" y="-269"/>
                  <a:pt x="113112" y="0"/>
                </a:cubicBezTo>
                <a:cubicBezTo>
                  <a:pt x="342482" y="36204"/>
                  <a:pt x="690516" y="-25469"/>
                  <a:pt x="844728" y="0"/>
                </a:cubicBezTo>
                <a:cubicBezTo>
                  <a:pt x="998940" y="25469"/>
                  <a:pt x="1389304" y="-32496"/>
                  <a:pt x="1624207" y="0"/>
                </a:cubicBezTo>
                <a:cubicBezTo>
                  <a:pt x="1859110" y="32496"/>
                  <a:pt x="1996096" y="-23528"/>
                  <a:pt x="2164372" y="0"/>
                </a:cubicBezTo>
                <a:cubicBezTo>
                  <a:pt x="2332649" y="23528"/>
                  <a:pt x="2525340" y="-10306"/>
                  <a:pt x="2848126" y="0"/>
                </a:cubicBezTo>
                <a:cubicBezTo>
                  <a:pt x="3170912" y="10306"/>
                  <a:pt x="3193154" y="31476"/>
                  <a:pt x="3531879" y="0"/>
                </a:cubicBezTo>
                <a:cubicBezTo>
                  <a:pt x="3870604" y="-31476"/>
                  <a:pt x="4032712" y="29065"/>
                  <a:pt x="4263495" y="0"/>
                </a:cubicBezTo>
                <a:cubicBezTo>
                  <a:pt x="4494278" y="-29065"/>
                  <a:pt x="4637940" y="-12503"/>
                  <a:pt x="4899386" y="0"/>
                </a:cubicBezTo>
                <a:cubicBezTo>
                  <a:pt x="4962742" y="2058"/>
                  <a:pt x="5011217" y="59491"/>
                  <a:pt x="5012498" y="113112"/>
                </a:cubicBezTo>
                <a:cubicBezTo>
                  <a:pt x="5014290" y="319428"/>
                  <a:pt x="5024057" y="495947"/>
                  <a:pt x="5012498" y="772069"/>
                </a:cubicBezTo>
                <a:cubicBezTo>
                  <a:pt x="5000939" y="1048191"/>
                  <a:pt x="5039933" y="1250573"/>
                  <a:pt x="5012498" y="1411832"/>
                </a:cubicBezTo>
                <a:cubicBezTo>
                  <a:pt x="4985063" y="1573091"/>
                  <a:pt x="5025261" y="1822642"/>
                  <a:pt x="5012498" y="2032403"/>
                </a:cubicBezTo>
                <a:cubicBezTo>
                  <a:pt x="5001840" y="2091549"/>
                  <a:pt x="4963690" y="2147708"/>
                  <a:pt x="4899386" y="2145515"/>
                </a:cubicBezTo>
                <a:cubicBezTo>
                  <a:pt x="4682148" y="2116573"/>
                  <a:pt x="4356509" y="2114780"/>
                  <a:pt x="4167770" y="2145515"/>
                </a:cubicBezTo>
                <a:cubicBezTo>
                  <a:pt x="3979031" y="2176250"/>
                  <a:pt x="3851419" y="2121730"/>
                  <a:pt x="3579742" y="2145515"/>
                </a:cubicBezTo>
                <a:cubicBezTo>
                  <a:pt x="3308065" y="2169300"/>
                  <a:pt x="3100580" y="2143921"/>
                  <a:pt x="2943851" y="2145515"/>
                </a:cubicBezTo>
                <a:cubicBezTo>
                  <a:pt x="2787122" y="2147109"/>
                  <a:pt x="2579753" y="2144810"/>
                  <a:pt x="2307961" y="2145515"/>
                </a:cubicBezTo>
                <a:cubicBezTo>
                  <a:pt x="2036169" y="2146221"/>
                  <a:pt x="1761225" y="2109350"/>
                  <a:pt x="1576344" y="2145515"/>
                </a:cubicBezTo>
                <a:cubicBezTo>
                  <a:pt x="1391463" y="2181680"/>
                  <a:pt x="1121328" y="2151412"/>
                  <a:pt x="796865" y="2145515"/>
                </a:cubicBezTo>
                <a:cubicBezTo>
                  <a:pt x="472402" y="2139618"/>
                  <a:pt x="281838" y="2123774"/>
                  <a:pt x="113112" y="2145515"/>
                </a:cubicBezTo>
                <a:cubicBezTo>
                  <a:pt x="56075" y="2140460"/>
                  <a:pt x="2822" y="2099058"/>
                  <a:pt x="0" y="2032403"/>
                </a:cubicBezTo>
                <a:cubicBezTo>
                  <a:pt x="18362" y="1740806"/>
                  <a:pt x="-17260" y="1663914"/>
                  <a:pt x="0" y="1431025"/>
                </a:cubicBezTo>
                <a:cubicBezTo>
                  <a:pt x="17260" y="1198136"/>
                  <a:pt x="-18235" y="919649"/>
                  <a:pt x="0" y="752876"/>
                </a:cubicBezTo>
                <a:cubicBezTo>
                  <a:pt x="18235" y="586103"/>
                  <a:pt x="24197" y="276793"/>
                  <a:pt x="0" y="113112"/>
                </a:cubicBezTo>
                <a:close/>
              </a:path>
              <a:path w="5012498" h="2145515" stroke="0" extrusionOk="0">
                <a:moveTo>
                  <a:pt x="0" y="113112"/>
                </a:moveTo>
                <a:cubicBezTo>
                  <a:pt x="13338" y="50599"/>
                  <a:pt x="53325" y="4674"/>
                  <a:pt x="113112" y="0"/>
                </a:cubicBezTo>
                <a:cubicBezTo>
                  <a:pt x="367133" y="21272"/>
                  <a:pt x="500377" y="5777"/>
                  <a:pt x="749003" y="0"/>
                </a:cubicBezTo>
                <a:cubicBezTo>
                  <a:pt x="997629" y="-5777"/>
                  <a:pt x="1155519" y="1325"/>
                  <a:pt x="1432756" y="0"/>
                </a:cubicBezTo>
                <a:cubicBezTo>
                  <a:pt x="1709993" y="-1325"/>
                  <a:pt x="1779313" y="17061"/>
                  <a:pt x="2116510" y="0"/>
                </a:cubicBezTo>
                <a:cubicBezTo>
                  <a:pt x="2453707" y="-17061"/>
                  <a:pt x="2481365" y="-9151"/>
                  <a:pt x="2656675" y="0"/>
                </a:cubicBezTo>
                <a:cubicBezTo>
                  <a:pt x="2831985" y="9151"/>
                  <a:pt x="3086059" y="-5118"/>
                  <a:pt x="3388291" y="0"/>
                </a:cubicBezTo>
                <a:cubicBezTo>
                  <a:pt x="3690523" y="5118"/>
                  <a:pt x="3861885" y="-10084"/>
                  <a:pt x="4119907" y="0"/>
                </a:cubicBezTo>
                <a:cubicBezTo>
                  <a:pt x="4377929" y="10084"/>
                  <a:pt x="4695041" y="-26899"/>
                  <a:pt x="4899386" y="0"/>
                </a:cubicBezTo>
                <a:cubicBezTo>
                  <a:pt x="4960006" y="10866"/>
                  <a:pt x="5017385" y="53033"/>
                  <a:pt x="5012498" y="113112"/>
                </a:cubicBezTo>
                <a:cubicBezTo>
                  <a:pt x="5017598" y="398378"/>
                  <a:pt x="4989912" y="570648"/>
                  <a:pt x="5012498" y="733683"/>
                </a:cubicBezTo>
                <a:cubicBezTo>
                  <a:pt x="5035084" y="896718"/>
                  <a:pt x="4984046" y="1130567"/>
                  <a:pt x="5012498" y="1315868"/>
                </a:cubicBezTo>
                <a:cubicBezTo>
                  <a:pt x="5040950" y="1501169"/>
                  <a:pt x="5039028" y="1726260"/>
                  <a:pt x="5012498" y="2032403"/>
                </a:cubicBezTo>
                <a:cubicBezTo>
                  <a:pt x="5017025" y="2092545"/>
                  <a:pt x="4972963" y="2144838"/>
                  <a:pt x="4899386" y="2145515"/>
                </a:cubicBezTo>
                <a:cubicBezTo>
                  <a:pt x="4586521" y="2126511"/>
                  <a:pt x="4411021" y="2157246"/>
                  <a:pt x="4263495" y="2145515"/>
                </a:cubicBezTo>
                <a:cubicBezTo>
                  <a:pt x="4115969" y="2133784"/>
                  <a:pt x="3823859" y="2165867"/>
                  <a:pt x="3579742" y="2145515"/>
                </a:cubicBezTo>
                <a:cubicBezTo>
                  <a:pt x="3335625" y="2125163"/>
                  <a:pt x="3171004" y="2158122"/>
                  <a:pt x="2991714" y="2145515"/>
                </a:cubicBezTo>
                <a:cubicBezTo>
                  <a:pt x="2812424" y="2132908"/>
                  <a:pt x="2551556" y="2127265"/>
                  <a:pt x="2260098" y="2145515"/>
                </a:cubicBezTo>
                <a:cubicBezTo>
                  <a:pt x="1968640" y="2163765"/>
                  <a:pt x="1819948" y="2126370"/>
                  <a:pt x="1672070" y="2145515"/>
                </a:cubicBezTo>
                <a:cubicBezTo>
                  <a:pt x="1524192" y="2164660"/>
                  <a:pt x="1276915" y="2147316"/>
                  <a:pt x="1131905" y="2145515"/>
                </a:cubicBezTo>
                <a:cubicBezTo>
                  <a:pt x="986896" y="2143714"/>
                  <a:pt x="441317" y="2110568"/>
                  <a:pt x="113112" y="2145515"/>
                </a:cubicBezTo>
                <a:cubicBezTo>
                  <a:pt x="63501" y="2151235"/>
                  <a:pt x="3582" y="2086274"/>
                  <a:pt x="0" y="2032403"/>
                </a:cubicBezTo>
                <a:cubicBezTo>
                  <a:pt x="-2728" y="1803073"/>
                  <a:pt x="-22439" y="1680477"/>
                  <a:pt x="0" y="1431025"/>
                </a:cubicBezTo>
                <a:cubicBezTo>
                  <a:pt x="22439" y="1181573"/>
                  <a:pt x="-18654" y="1015356"/>
                  <a:pt x="0" y="752876"/>
                </a:cubicBezTo>
                <a:cubicBezTo>
                  <a:pt x="18654" y="490396"/>
                  <a:pt x="6913" y="250118"/>
                  <a:pt x="0" y="113112"/>
                </a:cubicBezTo>
                <a:close/>
              </a:path>
            </a:pathLst>
          </a:custGeom>
          <a:solidFill>
            <a:srgbClr val="091F2C"/>
          </a:solidFill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3178163522">
                  <a:prstGeom prst="roundRect">
                    <a:avLst>
                      <a:gd name="adj" fmla="val 52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Rounded Rectangle 38">
            <a:extLst>
              <a:ext uri="{FF2B5EF4-FFF2-40B4-BE49-F238E27FC236}">
                <a16:creationId xmlns:a16="http://schemas.microsoft.com/office/drawing/2014/main" id="{8B65A68F-A937-271E-2A44-37A49130EFA2}"/>
              </a:ext>
            </a:extLst>
          </p:cNvPr>
          <p:cNvSpPr/>
          <p:nvPr/>
        </p:nvSpPr>
        <p:spPr bwMode="auto">
          <a:xfrm>
            <a:off x="6775960" y="1189899"/>
            <a:ext cx="5056221" cy="2181387"/>
          </a:xfr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" name="Straight Connector">
            <a:extLst>
              <a:ext uri="{FF2B5EF4-FFF2-40B4-BE49-F238E27FC236}">
                <a16:creationId xmlns:a16="http://schemas.microsoft.com/office/drawing/2014/main" id="{AC1CD0D3-C0D4-272D-D3D6-FA8B51FE7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69015" y="557731"/>
            <a:ext cx="0" cy="991014"/>
          </a:xfrm>
          <a:prstGeom prst="line">
            <a:avLst/>
          </a:prstGeom>
          <a:ln w="19050">
            <a:solidFill>
              <a:schemeClr val="tx1">
                <a:alpha val="1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">
            <a:extLst>
              <a:ext uri="{FF2B5EF4-FFF2-40B4-BE49-F238E27FC236}">
                <a16:creationId xmlns:a16="http://schemas.microsoft.com/office/drawing/2014/main" id="{1A3D6DEB-D5F8-1E03-8798-6CBA9DD7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667" y="549815"/>
            <a:ext cx="8850361" cy="553998"/>
          </a:xfrm>
        </p:spPr>
        <p:txBody>
          <a:bodyPr>
            <a:normAutofit/>
          </a:bodyPr>
          <a:lstStyle/>
          <a:p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Introducing Mirrored Dataverse</a:t>
            </a:r>
            <a:endParaRPr lang="en-US"/>
          </a:p>
        </p:txBody>
      </p:sp>
      <p:pic>
        <p:nvPicPr>
          <p:cNvPr id="9" name="Picture 8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FFBB0B7F-22CC-ECCB-61BA-684429071A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740" y="576455"/>
            <a:ext cx="886746" cy="88674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28668F18-A037-0366-A8A2-EFD202854711}"/>
              </a:ext>
            </a:extLst>
          </p:cNvPr>
          <p:cNvSpPr txBox="1"/>
          <p:nvPr/>
        </p:nvSpPr>
        <p:spPr>
          <a:xfrm>
            <a:off x="1143569" y="776239"/>
            <a:ext cx="21800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DC8E8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+</a:t>
            </a:r>
          </a:p>
        </p:txBody>
      </p:sp>
      <p:grpSp>
        <p:nvGrpSpPr>
          <p:cNvPr id="90" name="Group 89" hidden="1">
            <a:extLst>
              <a:ext uri="{FF2B5EF4-FFF2-40B4-BE49-F238E27FC236}">
                <a16:creationId xmlns:a16="http://schemas.microsoft.com/office/drawing/2014/main" id="{57790FAC-567F-DAC0-128A-CE0B47BCC463}"/>
              </a:ext>
            </a:extLst>
          </p:cNvPr>
          <p:cNvGrpSpPr/>
          <p:nvPr/>
        </p:nvGrpSpPr>
        <p:grpSpPr>
          <a:xfrm>
            <a:off x="6716297" y="3808771"/>
            <a:ext cx="3502174" cy="1231679"/>
            <a:chOff x="6716297" y="3841598"/>
            <a:chExt cx="3502174" cy="1231679"/>
          </a:xfrm>
        </p:grpSpPr>
        <p:pic>
          <p:nvPicPr>
            <p:cNvPr id="49" name="Picture 48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6974F61A-F4F0-9802-D3A5-C45F0426C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071" y="3841598"/>
              <a:ext cx="914400" cy="914400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841F030-2761-B689-56D3-A47683F92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548" y="4257020"/>
              <a:ext cx="1235577" cy="245430"/>
            </a:xfrm>
            <a:custGeom>
              <a:avLst/>
              <a:gdLst>
                <a:gd name="connsiteX0" fmla="*/ 0 w 1235577"/>
                <a:gd name="connsiteY0" fmla="*/ 0 h 245430"/>
                <a:gd name="connsiteX1" fmla="*/ 580721 w 1235577"/>
                <a:gd name="connsiteY1" fmla="*/ 115352 h 245430"/>
                <a:gd name="connsiteX2" fmla="*/ 1235577 w 1235577"/>
                <a:gd name="connsiteY2" fmla="*/ 245430 h 24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577" h="245430" fill="none" extrusionOk="0">
                  <a:moveTo>
                    <a:pt x="0" y="0"/>
                  </a:moveTo>
                  <a:cubicBezTo>
                    <a:pt x="216603" y="65783"/>
                    <a:pt x="318768" y="92598"/>
                    <a:pt x="580721" y="115352"/>
                  </a:cubicBezTo>
                  <a:cubicBezTo>
                    <a:pt x="842674" y="138106"/>
                    <a:pt x="1056482" y="228156"/>
                    <a:pt x="1235577" y="245430"/>
                  </a:cubicBezTo>
                </a:path>
                <a:path w="1235577" h="245430" fill="none" stroke="0" extrusionOk="0">
                  <a:moveTo>
                    <a:pt x="0" y="0"/>
                  </a:moveTo>
                  <a:cubicBezTo>
                    <a:pt x="196383" y="25359"/>
                    <a:pt x="492543" y="103608"/>
                    <a:pt x="642500" y="127624"/>
                  </a:cubicBezTo>
                  <a:cubicBezTo>
                    <a:pt x="792457" y="151640"/>
                    <a:pt x="987542" y="180637"/>
                    <a:pt x="1235577" y="24543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89AA5344-F30C-0E70-B36A-51E4CCE73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351" y="4272309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A1F2311-6C8D-9830-024F-C65E46AC8EA6}"/>
                </a:ext>
              </a:extLst>
            </p:cNvPr>
            <p:cNvCxnSpPr>
              <a:cxnSpLocks/>
            </p:cNvCxnSpPr>
            <p:nvPr/>
          </p:nvCxnSpPr>
          <p:spPr>
            <a:xfrm>
              <a:off x="6716297" y="4844089"/>
              <a:ext cx="1176163" cy="64101"/>
            </a:xfrm>
            <a:custGeom>
              <a:avLst/>
              <a:gdLst>
                <a:gd name="connsiteX0" fmla="*/ 0 w 1176163"/>
                <a:gd name="connsiteY0" fmla="*/ 0 h 64101"/>
                <a:gd name="connsiteX1" fmla="*/ 552797 w 1176163"/>
                <a:gd name="connsiteY1" fmla="*/ 30127 h 64101"/>
                <a:gd name="connsiteX2" fmla="*/ 1176163 w 1176163"/>
                <a:gd name="connsiteY2" fmla="*/ 64101 h 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163" h="64101" fill="none" extrusionOk="0">
                  <a:moveTo>
                    <a:pt x="0" y="0"/>
                  </a:moveTo>
                  <a:cubicBezTo>
                    <a:pt x="224198" y="-4787"/>
                    <a:pt x="418012" y="27772"/>
                    <a:pt x="552797" y="30127"/>
                  </a:cubicBezTo>
                  <a:cubicBezTo>
                    <a:pt x="687582" y="32482"/>
                    <a:pt x="872429" y="61377"/>
                    <a:pt x="1176163" y="64101"/>
                  </a:cubicBezTo>
                </a:path>
                <a:path w="1176163" h="64101" fill="none" stroke="0" extrusionOk="0">
                  <a:moveTo>
                    <a:pt x="0" y="0"/>
                  </a:moveTo>
                  <a:cubicBezTo>
                    <a:pt x="238179" y="-16783"/>
                    <a:pt x="331784" y="9751"/>
                    <a:pt x="611605" y="33333"/>
                  </a:cubicBezTo>
                  <a:cubicBezTo>
                    <a:pt x="891426" y="56914"/>
                    <a:pt x="916195" y="75224"/>
                    <a:pt x="1176163" y="64101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 hidden="1">
            <a:extLst>
              <a:ext uri="{FF2B5EF4-FFF2-40B4-BE49-F238E27FC236}">
                <a16:creationId xmlns:a16="http://schemas.microsoft.com/office/drawing/2014/main" id="{06E6C688-6953-8F6A-50A7-F039E22BE1CD}"/>
              </a:ext>
            </a:extLst>
          </p:cNvPr>
          <p:cNvGrpSpPr/>
          <p:nvPr/>
        </p:nvGrpSpPr>
        <p:grpSpPr>
          <a:xfrm>
            <a:off x="6716297" y="3371286"/>
            <a:ext cx="3190013" cy="1472803"/>
            <a:chOff x="6716297" y="3371286"/>
            <a:chExt cx="3190013" cy="1472803"/>
          </a:xfrm>
        </p:grpSpPr>
        <p:pic>
          <p:nvPicPr>
            <p:cNvPr id="50" name="Picture 49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B1F7435C-032F-FB00-0BEB-7CE0810F7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910" y="3371286"/>
              <a:ext cx="914400" cy="914400"/>
            </a:xfrm>
            <a:prstGeom prst="rect">
              <a:avLst/>
            </a:prstGeom>
          </p:spPr>
        </p:pic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3A03E77-B41F-2E27-9C64-A68554985AF7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8582812" y="3863400"/>
              <a:ext cx="605197" cy="168200"/>
            </a:xfrm>
            <a:custGeom>
              <a:avLst/>
              <a:gdLst>
                <a:gd name="connsiteX0" fmla="*/ 0 w 605197"/>
                <a:gd name="connsiteY0" fmla="*/ 0 h 168200"/>
                <a:gd name="connsiteX1" fmla="*/ 605197 w 605197"/>
                <a:gd name="connsiteY1" fmla="*/ 168200 h 16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197" h="168200" fill="none" extrusionOk="0">
                  <a:moveTo>
                    <a:pt x="0" y="0"/>
                  </a:moveTo>
                  <a:cubicBezTo>
                    <a:pt x="135145" y="58277"/>
                    <a:pt x="426626" y="148711"/>
                    <a:pt x="605197" y="168200"/>
                  </a:cubicBezTo>
                </a:path>
                <a:path w="605197" h="168200" fill="none" stroke="0" extrusionOk="0">
                  <a:moveTo>
                    <a:pt x="0" y="0"/>
                  </a:moveTo>
                  <a:cubicBezTo>
                    <a:pt x="183215" y="79148"/>
                    <a:pt x="382193" y="109015"/>
                    <a:pt x="605197" y="16820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F11E6AD9-6A85-802E-6AD4-CD1D09FEA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844" y="3631116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047D87B-6454-280E-9513-8DEC93BD097C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flipV="1">
              <a:off x="6716297" y="4031600"/>
              <a:ext cx="1065547" cy="812489"/>
            </a:xfrm>
            <a:custGeom>
              <a:avLst/>
              <a:gdLst>
                <a:gd name="connsiteX0" fmla="*/ 0 w 1065547"/>
                <a:gd name="connsiteY0" fmla="*/ 0 h 812489"/>
                <a:gd name="connsiteX1" fmla="*/ 500807 w 1065547"/>
                <a:gd name="connsiteY1" fmla="*/ 381870 h 812489"/>
                <a:gd name="connsiteX2" fmla="*/ 1065547 w 1065547"/>
                <a:gd name="connsiteY2" fmla="*/ 812489 h 8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547" h="812489" fill="none" extrusionOk="0">
                  <a:moveTo>
                    <a:pt x="0" y="0"/>
                  </a:moveTo>
                  <a:cubicBezTo>
                    <a:pt x="171500" y="99228"/>
                    <a:pt x="330341" y="242458"/>
                    <a:pt x="500807" y="381870"/>
                  </a:cubicBezTo>
                  <a:cubicBezTo>
                    <a:pt x="671273" y="521282"/>
                    <a:pt x="911279" y="656590"/>
                    <a:pt x="1065547" y="812489"/>
                  </a:cubicBezTo>
                </a:path>
                <a:path w="1065547" h="812489" fill="none" stroke="0" extrusionOk="0">
                  <a:moveTo>
                    <a:pt x="0" y="0"/>
                  </a:moveTo>
                  <a:cubicBezTo>
                    <a:pt x="197011" y="180000"/>
                    <a:pt x="383132" y="261842"/>
                    <a:pt x="554084" y="422494"/>
                  </a:cubicBezTo>
                  <a:cubicBezTo>
                    <a:pt x="725036" y="583146"/>
                    <a:pt x="902419" y="670634"/>
                    <a:pt x="1065547" y="812489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!!Fabric">
            <a:extLst>
              <a:ext uri="{FF2B5EF4-FFF2-40B4-BE49-F238E27FC236}">
                <a16:creationId xmlns:a16="http://schemas.microsoft.com/office/drawing/2014/main" id="{16BC1328-B155-BF01-9EFF-979D73295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967" y="662819"/>
            <a:ext cx="714017" cy="714017"/>
          </a:xfrm>
          <a:prstGeom prst="rect">
            <a:avLst/>
          </a:prstGeom>
        </p:spPr>
      </p:pic>
      <p:sp>
        <p:nvSpPr>
          <p:cNvPr id="3" name="Rounded Rectangle 38">
            <a:extLst>
              <a:ext uri="{FF2B5EF4-FFF2-40B4-BE49-F238E27FC236}">
                <a16:creationId xmlns:a16="http://schemas.microsoft.com/office/drawing/2014/main" id="{6D1384C9-5F01-87C2-A663-2A9F6183E4C5}"/>
              </a:ext>
            </a:extLst>
          </p:cNvPr>
          <p:cNvSpPr/>
          <p:nvPr/>
        </p:nvSpPr>
        <p:spPr bwMode="auto">
          <a:xfrm>
            <a:off x="2187060" y="2911199"/>
            <a:ext cx="4359435" cy="2852931"/>
          </a:xfr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48E244AC-57EF-6FC4-6CE8-F6A2E48CE2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77" y="4342114"/>
            <a:ext cx="1340577" cy="134057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96650A-DAC6-EBEC-6476-8C1DB7C33CA1}"/>
              </a:ext>
            </a:extLst>
          </p:cNvPr>
          <p:cNvSpPr/>
          <p:nvPr/>
        </p:nvSpPr>
        <p:spPr bwMode="auto">
          <a:xfrm>
            <a:off x="2703863" y="4371271"/>
            <a:ext cx="1510904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BF9474">
                <a:alpha val="4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Shortcuts</a:t>
            </a:r>
            <a:endParaRPr kumimoji="0" lang="en-US" sz="1800" b="1" i="0" u="none" strike="noStrike" kern="1200" cap="none" spc="0" normalizeH="0" baseline="0" noProof="0">
              <a:ln w="12700">
                <a:solidFill>
                  <a:srgbClr val="091F2C"/>
                </a:solidFill>
              </a:ln>
              <a:solidFill>
                <a:srgbClr val="091F2C"/>
              </a:solidFill>
              <a:effectLst/>
              <a:uLnTx/>
              <a:uFillTx/>
              <a:latin typeface="Ink Free" panose="03080402000500000000" pitchFamily="66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F1CC62A-1BC4-6E3C-11B5-97BB678333AD}"/>
              </a:ext>
            </a:extLst>
          </p:cNvPr>
          <p:cNvSpPr/>
          <p:nvPr/>
        </p:nvSpPr>
        <p:spPr bwMode="auto">
          <a:xfrm>
            <a:off x="4641198" y="4342114"/>
            <a:ext cx="1140304" cy="914400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chemeClr val="tx1">
                <a:lumMod val="8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Views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A2EF1A-5414-C527-13C2-9437B8B65F41}"/>
              </a:ext>
            </a:extLst>
          </p:cNvPr>
          <p:cNvSpPr/>
          <p:nvPr/>
        </p:nvSpPr>
        <p:spPr bwMode="auto">
          <a:xfrm>
            <a:off x="313173" y="3923659"/>
            <a:ext cx="1719787" cy="1840472"/>
          </a:xfrm>
          <a:custGeom>
            <a:avLst/>
            <a:gdLst>
              <a:gd name="connsiteX0" fmla="*/ 0 w 1719787"/>
              <a:gd name="connsiteY0" fmla="*/ 286637 h 1840472"/>
              <a:gd name="connsiteX1" fmla="*/ 286637 w 1719787"/>
              <a:gd name="connsiteY1" fmla="*/ 0 h 1840472"/>
              <a:gd name="connsiteX2" fmla="*/ 882824 w 1719787"/>
              <a:gd name="connsiteY2" fmla="*/ 0 h 1840472"/>
              <a:gd name="connsiteX3" fmla="*/ 1433150 w 1719787"/>
              <a:gd name="connsiteY3" fmla="*/ 0 h 1840472"/>
              <a:gd name="connsiteX4" fmla="*/ 1719787 w 1719787"/>
              <a:gd name="connsiteY4" fmla="*/ 286637 h 1840472"/>
              <a:gd name="connsiteX5" fmla="*/ 1719787 w 1719787"/>
              <a:gd name="connsiteY5" fmla="*/ 882220 h 1840472"/>
              <a:gd name="connsiteX6" fmla="*/ 1719787 w 1719787"/>
              <a:gd name="connsiteY6" fmla="*/ 1553835 h 1840472"/>
              <a:gd name="connsiteX7" fmla="*/ 1433150 w 1719787"/>
              <a:gd name="connsiteY7" fmla="*/ 1840472 h 1840472"/>
              <a:gd name="connsiteX8" fmla="*/ 836963 w 1719787"/>
              <a:gd name="connsiteY8" fmla="*/ 1840472 h 1840472"/>
              <a:gd name="connsiteX9" fmla="*/ 286637 w 1719787"/>
              <a:gd name="connsiteY9" fmla="*/ 1840472 h 1840472"/>
              <a:gd name="connsiteX10" fmla="*/ 0 w 1719787"/>
              <a:gd name="connsiteY10" fmla="*/ 1553835 h 1840472"/>
              <a:gd name="connsiteX11" fmla="*/ 0 w 1719787"/>
              <a:gd name="connsiteY11" fmla="*/ 920236 h 1840472"/>
              <a:gd name="connsiteX12" fmla="*/ 0 w 1719787"/>
              <a:gd name="connsiteY12" fmla="*/ 286637 h 184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9787" h="1840472" fill="none" extrusionOk="0">
                <a:moveTo>
                  <a:pt x="0" y="286637"/>
                </a:moveTo>
                <a:cubicBezTo>
                  <a:pt x="-1987" y="92559"/>
                  <a:pt x="118954" y="-5482"/>
                  <a:pt x="286637" y="0"/>
                </a:cubicBezTo>
                <a:cubicBezTo>
                  <a:pt x="466489" y="-8516"/>
                  <a:pt x="711805" y="8049"/>
                  <a:pt x="882824" y="0"/>
                </a:cubicBezTo>
                <a:cubicBezTo>
                  <a:pt x="1053843" y="-8049"/>
                  <a:pt x="1272497" y="-25462"/>
                  <a:pt x="1433150" y="0"/>
                </a:cubicBezTo>
                <a:cubicBezTo>
                  <a:pt x="1587172" y="-10263"/>
                  <a:pt x="1724164" y="124258"/>
                  <a:pt x="1719787" y="286637"/>
                </a:cubicBezTo>
                <a:cubicBezTo>
                  <a:pt x="1747087" y="575375"/>
                  <a:pt x="1724852" y="692741"/>
                  <a:pt x="1719787" y="882220"/>
                </a:cubicBezTo>
                <a:cubicBezTo>
                  <a:pt x="1714722" y="1071699"/>
                  <a:pt x="1738689" y="1351558"/>
                  <a:pt x="1719787" y="1553835"/>
                </a:cubicBezTo>
                <a:cubicBezTo>
                  <a:pt x="1714911" y="1674538"/>
                  <a:pt x="1598011" y="1836179"/>
                  <a:pt x="1433150" y="1840472"/>
                </a:cubicBezTo>
                <a:cubicBezTo>
                  <a:pt x="1302635" y="1845993"/>
                  <a:pt x="1024742" y="1820118"/>
                  <a:pt x="836963" y="1840472"/>
                </a:cubicBezTo>
                <a:cubicBezTo>
                  <a:pt x="649184" y="1860826"/>
                  <a:pt x="449929" y="1852211"/>
                  <a:pt x="286637" y="1840472"/>
                </a:cubicBezTo>
                <a:cubicBezTo>
                  <a:pt x="113284" y="1836304"/>
                  <a:pt x="16210" y="1715150"/>
                  <a:pt x="0" y="1553835"/>
                </a:cubicBezTo>
                <a:cubicBezTo>
                  <a:pt x="-6599" y="1283601"/>
                  <a:pt x="183" y="1118715"/>
                  <a:pt x="0" y="920236"/>
                </a:cubicBezTo>
                <a:cubicBezTo>
                  <a:pt x="-183" y="721757"/>
                  <a:pt x="-18063" y="416005"/>
                  <a:pt x="0" y="286637"/>
                </a:cubicBezTo>
                <a:close/>
              </a:path>
              <a:path w="1719787" h="1840472" stroke="0" extrusionOk="0">
                <a:moveTo>
                  <a:pt x="0" y="286637"/>
                </a:moveTo>
                <a:cubicBezTo>
                  <a:pt x="26730" y="121148"/>
                  <a:pt x="112858" y="-18576"/>
                  <a:pt x="286637" y="0"/>
                </a:cubicBezTo>
                <a:cubicBezTo>
                  <a:pt x="512077" y="24931"/>
                  <a:pt x="636435" y="-16522"/>
                  <a:pt x="825498" y="0"/>
                </a:cubicBezTo>
                <a:cubicBezTo>
                  <a:pt x="1014561" y="16522"/>
                  <a:pt x="1215079" y="-1904"/>
                  <a:pt x="1433150" y="0"/>
                </a:cubicBezTo>
                <a:cubicBezTo>
                  <a:pt x="1588333" y="4099"/>
                  <a:pt x="1728478" y="138140"/>
                  <a:pt x="1719787" y="286637"/>
                </a:cubicBezTo>
                <a:cubicBezTo>
                  <a:pt x="1701184" y="600661"/>
                  <a:pt x="1689006" y="717829"/>
                  <a:pt x="1719787" y="932908"/>
                </a:cubicBezTo>
                <a:cubicBezTo>
                  <a:pt x="1750568" y="1147987"/>
                  <a:pt x="1734913" y="1283236"/>
                  <a:pt x="1719787" y="1553835"/>
                </a:cubicBezTo>
                <a:cubicBezTo>
                  <a:pt x="1712484" y="1745688"/>
                  <a:pt x="1583225" y="1813825"/>
                  <a:pt x="1433150" y="1840472"/>
                </a:cubicBezTo>
                <a:cubicBezTo>
                  <a:pt x="1222172" y="1851281"/>
                  <a:pt x="1113611" y="1851270"/>
                  <a:pt x="871359" y="1840472"/>
                </a:cubicBezTo>
                <a:cubicBezTo>
                  <a:pt x="629107" y="1829674"/>
                  <a:pt x="455027" y="1833809"/>
                  <a:pt x="286637" y="1840472"/>
                </a:cubicBezTo>
                <a:cubicBezTo>
                  <a:pt x="136705" y="1842115"/>
                  <a:pt x="1949" y="1696222"/>
                  <a:pt x="0" y="1553835"/>
                </a:cubicBezTo>
                <a:cubicBezTo>
                  <a:pt x="-21366" y="1398538"/>
                  <a:pt x="10476" y="1240575"/>
                  <a:pt x="0" y="932908"/>
                </a:cubicBezTo>
                <a:cubicBezTo>
                  <a:pt x="-10476" y="625241"/>
                  <a:pt x="-12197" y="604921"/>
                  <a:pt x="0" y="286637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55979484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" name="!!Fabric Logo">
            <a:extLst>
              <a:ext uri="{FF2B5EF4-FFF2-40B4-BE49-F238E27FC236}">
                <a16:creationId xmlns:a16="http://schemas.microsoft.com/office/drawing/2014/main" id="{EE166CE9-6A38-4285-5EA0-64AFCBC71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918342" y="2497186"/>
            <a:ext cx="802462" cy="802462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51A01A2-7556-4495-79F6-4295479D2DD5}"/>
              </a:ext>
            </a:extLst>
          </p:cNvPr>
          <p:cNvSpPr/>
          <p:nvPr/>
        </p:nvSpPr>
        <p:spPr bwMode="auto">
          <a:xfrm>
            <a:off x="2435923" y="4099177"/>
            <a:ext cx="3776276" cy="1449272"/>
          </a:xfrm>
          <a:custGeom>
            <a:avLst/>
            <a:gdLst>
              <a:gd name="connsiteX0" fmla="*/ 0 w 3776276"/>
              <a:gd name="connsiteY0" fmla="*/ 241550 h 1449272"/>
              <a:gd name="connsiteX1" fmla="*/ 241550 w 3776276"/>
              <a:gd name="connsiteY1" fmla="*/ 0 h 1449272"/>
              <a:gd name="connsiteX2" fmla="*/ 867253 w 3776276"/>
              <a:gd name="connsiteY2" fmla="*/ 0 h 1449272"/>
              <a:gd name="connsiteX3" fmla="*/ 1525889 w 3776276"/>
              <a:gd name="connsiteY3" fmla="*/ 0 h 1449272"/>
              <a:gd name="connsiteX4" fmla="*/ 2085729 w 3776276"/>
              <a:gd name="connsiteY4" fmla="*/ 0 h 1449272"/>
              <a:gd name="connsiteX5" fmla="*/ 2645568 w 3776276"/>
              <a:gd name="connsiteY5" fmla="*/ 0 h 1449272"/>
              <a:gd name="connsiteX6" fmla="*/ 3534726 w 3776276"/>
              <a:gd name="connsiteY6" fmla="*/ 0 h 1449272"/>
              <a:gd name="connsiteX7" fmla="*/ 3776276 w 3776276"/>
              <a:gd name="connsiteY7" fmla="*/ 241550 h 1449272"/>
              <a:gd name="connsiteX8" fmla="*/ 3776276 w 3776276"/>
              <a:gd name="connsiteY8" fmla="*/ 705313 h 1449272"/>
              <a:gd name="connsiteX9" fmla="*/ 3776276 w 3776276"/>
              <a:gd name="connsiteY9" fmla="*/ 1207722 h 1449272"/>
              <a:gd name="connsiteX10" fmla="*/ 3534726 w 3776276"/>
              <a:gd name="connsiteY10" fmla="*/ 1449272 h 1449272"/>
              <a:gd name="connsiteX11" fmla="*/ 2843159 w 3776276"/>
              <a:gd name="connsiteY11" fmla="*/ 1449272 h 1449272"/>
              <a:gd name="connsiteX12" fmla="*/ 2151592 w 3776276"/>
              <a:gd name="connsiteY12" fmla="*/ 1449272 h 1449272"/>
              <a:gd name="connsiteX13" fmla="*/ 1591752 w 3776276"/>
              <a:gd name="connsiteY13" fmla="*/ 1449272 h 1449272"/>
              <a:gd name="connsiteX14" fmla="*/ 867253 w 3776276"/>
              <a:gd name="connsiteY14" fmla="*/ 1449272 h 1449272"/>
              <a:gd name="connsiteX15" fmla="*/ 241550 w 3776276"/>
              <a:gd name="connsiteY15" fmla="*/ 1449272 h 1449272"/>
              <a:gd name="connsiteX16" fmla="*/ 0 w 3776276"/>
              <a:gd name="connsiteY16" fmla="*/ 1207722 h 1449272"/>
              <a:gd name="connsiteX17" fmla="*/ 0 w 3776276"/>
              <a:gd name="connsiteY17" fmla="*/ 705313 h 1449272"/>
              <a:gd name="connsiteX18" fmla="*/ 0 w 3776276"/>
              <a:gd name="connsiteY18" fmla="*/ 241550 h 1449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776276" h="1449272" fill="none" extrusionOk="0">
                <a:moveTo>
                  <a:pt x="0" y="241550"/>
                </a:moveTo>
                <a:cubicBezTo>
                  <a:pt x="6708" y="91451"/>
                  <a:pt x="126264" y="-1524"/>
                  <a:pt x="241550" y="0"/>
                </a:cubicBezTo>
                <a:cubicBezTo>
                  <a:pt x="426981" y="1694"/>
                  <a:pt x="556772" y="27767"/>
                  <a:pt x="867253" y="0"/>
                </a:cubicBezTo>
                <a:cubicBezTo>
                  <a:pt x="1177734" y="-27767"/>
                  <a:pt x="1197146" y="-26541"/>
                  <a:pt x="1525889" y="0"/>
                </a:cubicBezTo>
                <a:cubicBezTo>
                  <a:pt x="1854632" y="26541"/>
                  <a:pt x="1897254" y="-8701"/>
                  <a:pt x="2085729" y="0"/>
                </a:cubicBezTo>
                <a:cubicBezTo>
                  <a:pt x="2274204" y="8701"/>
                  <a:pt x="2438834" y="23822"/>
                  <a:pt x="2645568" y="0"/>
                </a:cubicBezTo>
                <a:cubicBezTo>
                  <a:pt x="2852302" y="-23822"/>
                  <a:pt x="3131762" y="-37433"/>
                  <a:pt x="3534726" y="0"/>
                </a:cubicBezTo>
                <a:cubicBezTo>
                  <a:pt x="3653755" y="1989"/>
                  <a:pt x="3783832" y="109718"/>
                  <a:pt x="3776276" y="241550"/>
                </a:cubicBezTo>
                <a:cubicBezTo>
                  <a:pt x="3754305" y="433561"/>
                  <a:pt x="3770674" y="526877"/>
                  <a:pt x="3776276" y="705313"/>
                </a:cubicBezTo>
                <a:cubicBezTo>
                  <a:pt x="3781878" y="883749"/>
                  <a:pt x="3799943" y="965919"/>
                  <a:pt x="3776276" y="1207722"/>
                </a:cubicBezTo>
                <a:cubicBezTo>
                  <a:pt x="3767490" y="1362131"/>
                  <a:pt x="3692602" y="1462271"/>
                  <a:pt x="3534726" y="1449272"/>
                </a:cubicBezTo>
                <a:cubicBezTo>
                  <a:pt x="3242316" y="1457675"/>
                  <a:pt x="3003990" y="1468309"/>
                  <a:pt x="2843159" y="1449272"/>
                </a:cubicBezTo>
                <a:cubicBezTo>
                  <a:pt x="2682328" y="1430235"/>
                  <a:pt x="2482865" y="1445386"/>
                  <a:pt x="2151592" y="1449272"/>
                </a:cubicBezTo>
                <a:cubicBezTo>
                  <a:pt x="1820319" y="1453158"/>
                  <a:pt x="1849005" y="1465492"/>
                  <a:pt x="1591752" y="1449272"/>
                </a:cubicBezTo>
                <a:cubicBezTo>
                  <a:pt x="1334499" y="1433052"/>
                  <a:pt x="1038462" y="1464105"/>
                  <a:pt x="867253" y="1449272"/>
                </a:cubicBezTo>
                <a:cubicBezTo>
                  <a:pt x="696044" y="1434439"/>
                  <a:pt x="457811" y="1467924"/>
                  <a:pt x="241550" y="1449272"/>
                </a:cubicBezTo>
                <a:cubicBezTo>
                  <a:pt x="88243" y="1465063"/>
                  <a:pt x="6071" y="1325706"/>
                  <a:pt x="0" y="1207722"/>
                </a:cubicBezTo>
                <a:cubicBezTo>
                  <a:pt x="-21719" y="1068468"/>
                  <a:pt x="-8902" y="818056"/>
                  <a:pt x="0" y="705313"/>
                </a:cubicBezTo>
                <a:cubicBezTo>
                  <a:pt x="8902" y="592570"/>
                  <a:pt x="1505" y="376196"/>
                  <a:pt x="0" y="241550"/>
                </a:cubicBezTo>
                <a:close/>
              </a:path>
              <a:path w="3776276" h="1449272" stroke="0" extrusionOk="0">
                <a:moveTo>
                  <a:pt x="0" y="241550"/>
                </a:moveTo>
                <a:cubicBezTo>
                  <a:pt x="16409" y="95974"/>
                  <a:pt x="91544" y="7134"/>
                  <a:pt x="241550" y="0"/>
                </a:cubicBezTo>
                <a:cubicBezTo>
                  <a:pt x="438052" y="20492"/>
                  <a:pt x="729399" y="-11829"/>
                  <a:pt x="867253" y="0"/>
                </a:cubicBezTo>
                <a:cubicBezTo>
                  <a:pt x="1005107" y="11829"/>
                  <a:pt x="1287599" y="10752"/>
                  <a:pt x="1492957" y="0"/>
                </a:cubicBezTo>
                <a:cubicBezTo>
                  <a:pt x="1698315" y="-10752"/>
                  <a:pt x="1871679" y="18800"/>
                  <a:pt x="2151592" y="0"/>
                </a:cubicBezTo>
                <a:cubicBezTo>
                  <a:pt x="2431505" y="-18800"/>
                  <a:pt x="2449216" y="-15420"/>
                  <a:pt x="2744364" y="0"/>
                </a:cubicBezTo>
                <a:cubicBezTo>
                  <a:pt x="3039512" y="15420"/>
                  <a:pt x="3235212" y="18945"/>
                  <a:pt x="3534726" y="0"/>
                </a:cubicBezTo>
                <a:cubicBezTo>
                  <a:pt x="3654355" y="-16384"/>
                  <a:pt x="3769104" y="104117"/>
                  <a:pt x="3776276" y="241550"/>
                </a:cubicBezTo>
                <a:cubicBezTo>
                  <a:pt x="3781377" y="414597"/>
                  <a:pt x="3771202" y="520248"/>
                  <a:pt x="3776276" y="714974"/>
                </a:cubicBezTo>
                <a:cubicBezTo>
                  <a:pt x="3781350" y="909700"/>
                  <a:pt x="3783059" y="1012199"/>
                  <a:pt x="3776276" y="1207722"/>
                </a:cubicBezTo>
                <a:cubicBezTo>
                  <a:pt x="3793867" y="1368244"/>
                  <a:pt x="3678169" y="1468099"/>
                  <a:pt x="3534726" y="1449272"/>
                </a:cubicBezTo>
                <a:cubicBezTo>
                  <a:pt x="3273772" y="1482230"/>
                  <a:pt x="2986459" y="1483374"/>
                  <a:pt x="2843159" y="1449272"/>
                </a:cubicBezTo>
                <a:cubicBezTo>
                  <a:pt x="2699859" y="1415170"/>
                  <a:pt x="2401780" y="1458214"/>
                  <a:pt x="2250387" y="1449272"/>
                </a:cubicBezTo>
                <a:cubicBezTo>
                  <a:pt x="2098994" y="1440330"/>
                  <a:pt x="1900796" y="1416756"/>
                  <a:pt x="1558820" y="1449272"/>
                </a:cubicBezTo>
                <a:cubicBezTo>
                  <a:pt x="1216844" y="1481788"/>
                  <a:pt x="1117612" y="1471577"/>
                  <a:pt x="966049" y="1449272"/>
                </a:cubicBezTo>
                <a:cubicBezTo>
                  <a:pt x="814486" y="1426967"/>
                  <a:pt x="437588" y="1418646"/>
                  <a:pt x="241550" y="1449272"/>
                </a:cubicBezTo>
                <a:cubicBezTo>
                  <a:pt x="100566" y="1434989"/>
                  <a:pt x="-17272" y="1341885"/>
                  <a:pt x="0" y="1207722"/>
                </a:cubicBezTo>
                <a:cubicBezTo>
                  <a:pt x="-7543" y="1085899"/>
                  <a:pt x="-22110" y="879069"/>
                  <a:pt x="0" y="724636"/>
                </a:cubicBezTo>
                <a:cubicBezTo>
                  <a:pt x="22110" y="570203"/>
                  <a:pt x="7455" y="477470"/>
                  <a:pt x="0" y="241550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216877072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3" name="Picture 12" descr="A white and blue sign with a wave and house&#10;&#10;AI-generated content may be incorrect.">
            <a:extLst>
              <a:ext uri="{FF2B5EF4-FFF2-40B4-BE49-F238E27FC236}">
                <a16:creationId xmlns:a16="http://schemas.microsoft.com/office/drawing/2014/main" id="{0B59BF01-EF93-93F5-27EF-A5DEA0E202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815" y="3590131"/>
            <a:ext cx="731520" cy="731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A22734-0CF8-32A0-7BBA-3C21F38D18A8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032960" y="4832054"/>
            <a:ext cx="870473" cy="11841"/>
          </a:xfrm>
          <a:custGeom>
            <a:avLst/>
            <a:gdLst>
              <a:gd name="connsiteX0" fmla="*/ 0 w 870473"/>
              <a:gd name="connsiteY0" fmla="*/ 0 h 11841"/>
              <a:gd name="connsiteX1" fmla="*/ 443941 w 870473"/>
              <a:gd name="connsiteY1" fmla="*/ 6039 h 11841"/>
              <a:gd name="connsiteX2" fmla="*/ 870473 w 870473"/>
              <a:gd name="connsiteY2" fmla="*/ 11841 h 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0473" h="11841" fill="none" extrusionOk="0">
                <a:moveTo>
                  <a:pt x="0" y="0"/>
                </a:moveTo>
                <a:cubicBezTo>
                  <a:pt x="119400" y="2457"/>
                  <a:pt x="333086" y="12132"/>
                  <a:pt x="443941" y="6039"/>
                </a:cubicBezTo>
                <a:cubicBezTo>
                  <a:pt x="554796" y="-54"/>
                  <a:pt x="714895" y="-10426"/>
                  <a:pt x="870473" y="11841"/>
                </a:cubicBezTo>
              </a:path>
              <a:path w="870473" h="11841" fill="none" stroke="0" extrusionOk="0">
                <a:moveTo>
                  <a:pt x="0" y="0"/>
                </a:moveTo>
                <a:cubicBezTo>
                  <a:pt x="184604" y="9344"/>
                  <a:pt x="360051" y="-12755"/>
                  <a:pt x="452646" y="6157"/>
                </a:cubicBezTo>
                <a:cubicBezTo>
                  <a:pt x="545241" y="25069"/>
                  <a:pt x="742899" y="22541"/>
                  <a:pt x="870473" y="11841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226455348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4137715-0721-D218-E4B3-179F6C11018C}"/>
              </a:ext>
            </a:extLst>
          </p:cNvPr>
          <p:cNvCxnSpPr>
            <a:cxnSpLocks/>
          </p:cNvCxnSpPr>
          <p:nvPr/>
        </p:nvCxnSpPr>
        <p:spPr>
          <a:xfrm>
            <a:off x="4148274" y="4832054"/>
            <a:ext cx="653523" cy="22226"/>
          </a:xfrm>
          <a:custGeom>
            <a:avLst/>
            <a:gdLst>
              <a:gd name="connsiteX0" fmla="*/ 0 w 653523"/>
              <a:gd name="connsiteY0" fmla="*/ 0 h 22226"/>
              <a:gd name="connsiteX1" fmla="*/ 653523 w 653523"/>
              <a:gd name="connsiteY1" fmla="*/ 22226 h 2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3523" h="22226" fill="none" extrusionOk="0">
                <a:moveTo>
                  <a:pt x="0" y="0"/>
                </a:moveTo>
                <a:cubicBezTo>
                  <a:pt x="246919" y="21377"/>
                  <a:pt x="400594" y="9175"/>
                  <a:pt x="653523" y="22226"/>
                </a:cubicBezTo>
              </a:path>
              <a:path w="653523" h="22226" fill="none" stroke="0" extrusionOk="0">
                <a:moveTo>
                  <a:pt x="0" y="0"/>
                </a:moveTo>
                <a:cubicBezTo>
                  <a:pt x="138908" y="-17250"/>
                  <a:pt x="508931" y="47082"/>
                  <a:pt x="653523" y="22226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3B13A3-44D8-9932-C986-6C9F7D1879FA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5781502" y="4799314"/>
            <a:ext cx="1503542" cy="184649"/>
          </a:xfrm>
          <a:custGeom>
            <a:avLst/>
            <a:gdLst>
              <a:gd name="connsiteX0" fmla="*/ 0 w 1503542"/>
              <a:gd name="connsiteY0" fmla="*/ 0 h 184649"/>
              <a:gd name="connsiteX1" fmla="*/ 501181 w 1503542"/>
              <a:gd name="connsiteY1" fmla="*/ 61550 h 184649"/>
              <a:gd name="connsiteX2" fmla="*/ 1032432 w 1503542"/>
              <a:gd name="connsiteY2" fmla="*/ 126792 h 184649"/>
              <a:gd name="connsiteX3" fmla="*/ 1503542 w 1503542"/>
              <a:gd name="connsiteY3" fmla="*/ 184649 h 184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3542" h="184649" fill="none" extrusionOk="0">
                <a:moveTo>
                  <a:pt x="0" y="0"/>
                </a:moveTo>
                <a:cubicBezTo>
                  <a:pt x="196803" y="9670"/>
                  <a:pt x="387397" y="68841"/>
                  <a:pt x="501181" y="61550"/>
                </a:cubicBezTo>
                <a:cubicBezTo>
                  <a:pt x="614965" y="54259"/>
                  <a:pt x="818340" y="80228"/>
                  <a:pt x="1032432" y="126792"/>
                </a:cubicBezTo>
                <a:cubicBezTo>
                  <a:pt x="1246524" y="173357"/>
                  <a:pt x="1405974" y="162829"/>
                  <a:pt x="1503542" y="184649"/>
                </a:cubicBezTo>
              </a:path>
              <a:path w="1503542" h="184649" fill="none" stroke="0" extrusionOk="0">
                <a:moveTo>
                  <a:pt x="0" y="0"/>
                </a:moveTo>
                <a:cubicBezTo>
                  <a:pt x="199731" y="25876"/>
                  <a:pt x="371400" y="60788"/>
                  <a:pt x="531252" y="65243"/>
                </a:cubicBezTo>
                <a:cubicBezTo>
                  <a:pt x="691104" y="69697"/>
                  <a:pt x="809933" y="91661"/>
                  <a:pt x="1062503" y="130485"/>
                </a:cubicBezTo>
                <a:cubicBezTo>
                  <a:pt x="1315073" y="169309"/>
                  <a:pt x="1292920" y="137252"/>
                  <a:pt x="1503542" y="184649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3A72AB2-E9CF-E9D4-A6DF-4B0ABFD11C21}"/>
              </a:ext>
            </a:extLst>
          </p:cNvPr>
          <p:cNvSpPr txBox="1"/>
          <p:nvPr/>
        </p:nvSpPr>
        <p:spPr>
          <a:xfrm>
            <a:off x="491934" y="4042173"/>
            <a:ext cx="13978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F9474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Dataverse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9124E3-6D17-C992-A89F-163253592E07}"/>
              </a:ext>
            </a:extLst>
          </p:cNvPr>
          <p:cNvSpPr txBox="1"/>
          <p:nvPr/>
        </p:nvSpPr>
        <p:spPr>
          <a:xfrm>
            <a:off x="2870196" y="6001038"/>
            <a:ext cx="76226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BF9474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Raw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A9F56F-F0D4-22FB-D903-CECB31C1D66B}"/>
              </a:ext>
            </a:extLst>
          </p:cNvPr>
          <p:cNvSpPr txBox="1"/>
          <p:nvPr/>
        </p:nvSpPr>
        <p:spPr>
          <a:xfrm>
            <a:off x="4850724" y="6001038"/>
            <a:ext cx="145098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Enriched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D05B13-742C-3355-DF9C-2FE7151ABD5C}"/>
              </a:ext>
            </a:extLst>
          </p:cNvPr>
          <p:cNvSpPr txBox="1"/>
          <p:nvPr/>
        </p:nvSpPr>
        <p:spPr>
          <a:xfrm>
            <a:off x="7317998" y="5950663"/>
            <a:ext cx="139865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Curated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3ABFA1D-8C6B-A5CD-076B-D8F3B6FA964F}"/>
              </a:ext>
            </a:extLst>
          </p:cNvPr>
          <p:cNvCxnSpPr>
            <a:cxnSpLocks/>
          </p:cNvCxnSpPr>
          <p:nvPr/>
        </p:nvCxnSpPr>
        <p:spPr>
          <a:xfrm flipV="1">
            <a:off x="3793253" y="6227662"/>
            <a:ext cx="931585" cy="50375"/>
          </a:xfrm>
          <a:custGeom>
            <a:avLst/>
            <a:gdLst>
              <a:gd name="connsiteX0" fmla="*/ 0 w 931585"/>
              <a:gd name="connsiteY0" fmla="*/ 0 h 50375"/>
              <a:gd name="connsiteX1" fmla="*/ 437845 w 931585"/>
              <a:gd name="connsiteY1" fmla="*/ 23676 h 50375"/>
              <a:gd name="connsiteX2" fmla="*/ 931585 w 931585"/>
              <a:gd name="connsiteY2" fmla="*/ 50375 h 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1585" h="50375" fill="none" extrusionOk="0">
                <a:moveTo>
                  <a:pt x="0" y="0"/>
                </a:moveTo>
                <a:cubicBezTo>
                  <a:pt x="163244" y="19851"/>
                  <a:pt x="324185" y="34986"/>
                  <a:pt x="437845" y="23676"/>
                </a:cubicBezTo>
                <a:cubicBezTo>
                  <a:pt x="551505" y="12366"/>
                  <a:pt x="724539" y="55902"/>
                  <a:pt x="931585" y="50375"/>
                </a:cubicBezTo>
              </a:path>
              <a:path w="931585" h="50375" fill="none" stroke="0" extrusionOk="0">
                <a:moveTo>
                  <a:pt x="0" y="0"/>
                </a:moveTo>
                <a:cubicBezTo>
                  <a:pt x="230201" y="12351"/>
                  <a:pt x="374250" y="14411"/>
                  <a:pt x="484424" y="26195"/>
                </a:cubicBezTo>
                <a:cubicBezTo>
                  <a:pt x="594598" y="37979"/>
                  <a:pt x="790591" y="27265"/>
                  <a:pt x="931585" y="50375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BF9474"/>
                </a:gs>
                <a:gs pos="100000">
                  <a:schemeClr val="tx1">
                    <a:lumMod val="85000"/>
                  </a:schemeClr>
                </a:gs>
              </a:gsLst>
              <a:lin ang="0" scaled="1"/>
              <a:tileRect/>
            </a:gradFill>
            <a:headEnd type="none" w="lg" len="sm"/>
            <a:tailEnd type="triangle" w="med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4DCAEE-859F-DFC2-29F0-BBCFD7CB149B}"/>
              </a:ext>
            </a:extLst>
          </p:cNvPr>
          <p:cNvCxnSpPr>
            <a:cxnSpLocks/>
          </p:cNvCxnSpPr>
          <p:nvPr/>
        </p:nvCxnSpPr>
        <p:spPr>
          <a:xfrm>
            <a:off x="6456065" y="6278037"/>
            <a:ext cx="763676" cy="0"/>
          </a:xfrm>
          <a:custGeom>
            <a:avLst/>
            <a:gdLst>
              <a:gd name="connsiteX0" fmla="*/ 0 w 763676"/>
              <a:gd name="connsiteY0" fmla="*/ 0 h 0"/>
              <a:gd name="connsiteX1" fmla="*/ 358928 w 763676"/>
              <a:gd name="connsiteY1" fmla="*/ 0 h 0"/>
              <a:gd name="connsiteX2" fmla="*/ 763676 w 763676"/>
              <a:gd name="connsiteY2" fmla="*/ 1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3676" fill="none" extrusionOk="0">
                <a:moveTo>
                  <a:pt x="0" y="0"/>
                </a:moveTo>
                <a:cubicBezTo>
                  <a:pt x="100490" y="-5038"/>
                  <a:pt x="269796" y="-13894"/>
                  <a:pt x="358928" y="0"/>
                </a:cubicBezTo>
                <a:cubicBezTo>
                  <a:pt x="448060" y="13895"/>
                  <a:pt x="650127" y="6761"/>
                  <a:pt x="763676" y="1"/>
                </a:cubicBezTo>
              </a:path>
              <a:path w="763676" fill="none" stroke="0" extrusionOk="0">
                <a:moveTo>
                  <a:pt x="0" y="0"/>
                </a:moveTo>
                <a:cubicBezTo>
                  <a:pt x="154794" y="-1993"/>
                  <a:pt x="254429" y="14895"/>
                  <a:pt x="397112" y="1"/>
                </a:cubicBezTo>
                <a:cubicBezTo>
                  <a:pt x="539795" y="-14894"/>
                  <a:pt x="583121" y="12024"/>
                  <a:pt x="763676" y="1"/>
                </a:cubicBezTo>
              </a:path>
            </a:pathLst>
          </a:custGeom>
          <a:ln w="76200" cap="rnd">
            <a:gradFill flip="none" rotWithShape="1">
              <a:gsLst>
                <a:gs pos="0">
                  <a:schemeClr val="tx1">
                    <a:lumMod val="85000"/>
                  </a:schemeClr>
                </a:gs>
                <a:gs pos="100000">
                  <a:srgbClr val="FFB900"/>
                </a:gs>
              </a:gsLst>
              <a:lin ang="0" scaled="1"/>
              <a:tileRect/>
            </a:gradFill>
            <a:headEnd type="none" w="lg" len="sm"/>
            <a:tailEnd type="triangle" w="med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FDC9097-808A-5129-36B8-1728EF06B6D0}"/>
              </a:ext>
            </a:extLst>
          </p:cNvPr>
          <p:cNvSpPr txBox="1"/>
          <p:nvPr/>
        </p:nvSpPr>
        <p:spPr>
          <a:xfrm>
            <a:off x="2643095" y="3067444"/>
            <a:ext cx="3366865" cy="369332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DE971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Engineering Workspace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756A9E-25BE-72DC-0279-A70FF001D051}"/>
              </a:ext>
            </a:extLst>
          </p:cNvPr>
          <p:cNvSpPr/>
          <p:nvPr/>
        </p:nvSpPr>
        <p:spPr bwMode="auto">
          <a:xfrm>
            <a:off x="7285044" y="4623964"/>
            <a:ext cx="1060329" cy="719998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FFC000">
                <a:alpha val="51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Curated</a:t>
            </a:r>
            <a:br>
              <a:rPr kumimoji="0" lang="en-US" sz="12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</a:br>
            <a:r>
              <a:rPr kumimoji="0" lang="en-US" sz="12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Tables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CC62060-24D4-86CE-B621-E2989ABA3620}"/>
              </a:ext>
            </a:extLst>
          </p:cNvPr>
          <p:cNvSpPr/>
          <p:nvPr/>
        </p:nvSpPr>
        <p:spPr bwMode="auto">
          <a:xfrm>
            <a:off x="7106057" y="4306721"/>
            <a:ext cx="1435837" cy="1279359"/>
          </a:xfrm>
          <a:custGeom>
            <a:avLst/>
            <a:gdLst>
              <a:gd name="connsiteX0" fmla="*/ 0 w 1435837"/>
              <a:gd name="connsiteY0" fmla="*/ 213231 h 1279359"/>
              <a:gd name="connsiteX1" fmla="*/ 213231 w 1435837"/>
              <a:gd name="connsiteY1" fmla="*/ 0 h 1279359"/>
              <a:gd name="connsiteX2" fmla="*/ 687637 w 1435837"/>
              <a:gd name="connsiteY2" fmla="*/ 0 h 1279359"/>
              <a:gd name="connsiteX3" fmla="*/ 1222606 w 1435837"/>
              <a:gd name="connsiteY3" fmla="*/ 0 h 1279359"/>
              <a:gd name="connsiteX4" fmla="*/ 1435837 w 1435837"/>
              <a:gd name="connsiteY4" fmla="*/ 213231 h 1279359"/>
              <a:gd name="connsiteX5" fmla="*/ 1435837 w 1435837"/>
              <a:gd name="connsiteY5" fmla="*/ 656737 h 1279359"/>
              <a:gd name="connsiteX6" fmla="*/ 1435837 w 1435837"/>
              <a:gd name="connsiteY6" fmla="*/ 1066128 h 1279359"/>
              <a:gd name="connsiteX7" fmla="*/ 1222606 w 1435837"/>
              <a:gd name="connsiteY7" fmla="*/ 1279359 h 1279359"/>
              <a:gd name="connsiteX8" fmla="*/ 717919 w 1435837"/>
              <a:gd name="connsiteY8" fmla="*/ 1279359 h 1279359"/>
              <a:gd name="connsiteX9" fmla="*/ 213231 w 1435837"/>
              <a:gd name="connsiteY9" fmla="*/ 1279359 h 1279359"/>
              <a:gd name="connsiteX10" fmla="*/ 0 w 1435837"/>
              <a:gd name="connsiteY10" fmla="*/ 1066128 h 1279359"/>
              <a:gd name="connsiteX11" fmla="*/ 0 w 1435837"/>
              <a:gd name="connsiteY11" fmla="*/ 665266 h 1279359"/>
              <a:gd name="connsiteX12" fmla="*/ 0 w 1435837"/>
              <a:gd name="connsiteY12" fmla="*/ 213231 h 127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5837" h="1279359" fill="none" extrusionOk="0">
                <a:moveTo>
                  <a:pt x="0" y="213231"/>
                </a:moveTo>
                <a:cubicBezTo>
                  <a:pt x="-7341" y="92267"/>
                  <a:pt x="93018" y="16364"/>
                  <a:pt x="213231" y="0"/>
                </a:cubicBezTo>
                <a:cubicBezTo>
                  <a:pt x="344988" y="-15698"/>
                  <a:pt x="520449" y="979"/>
                  <a:pt x="687637" y="0"/>
                </a:cubicBezTo>
                <a:cubicBezTo>
                  <a:pt x="854825" y="-979"/>
                  <a:pt x="1079277" y="12264"/>
                  <a:pt x="1222606" y="0"/>
                </a:cubicBezTo>
                <a:cubicBezTo>
                  <a:pt x="1319889" y="-19809"/>
                  <a:pt x="1455930" y="78308"/>
                  <a:pt x="1435837" y="213231"/>
                </a:cubicBezTo>
                <a:cubicBezTo>
                  <a:pt x="1447658" y="413620"/>
                  <a:pt x="1444985" y="458890"/>
                  <a:pt x="1435837" y="656737"/>
                </a:cubicBezTo>
                <a:cubicBezTo>
                  <a:pt x="1426689" y="854584"/>
                  <a:pt x="1444722" y="886829"/>
                  <a:pt x="1435837" y="1066128"/>
                </a:cubicBezTo>
                <a:cubicBezTo>
                  <a:pt x="1430292" y="1179991"/>
                  <a:pt x="1326948" y="1276304"/>
                  <a:pt x="1222606" y="1279359"/>
                </a:cubicBezTo>
                <a:cubicBezTo>
                  <a:pt x="1009343" y="1259509"/>
                  <a:pt x="824815" y="1265470"/>
                  <a:pt x="717919" y="1279359"/>
                </a:cubicBezTo>
                <a:cubicBezTo>
                  <a:pt x="611023" y="1293248"/>
                  <a:pt x="433235" y="1285311"/>
                  <a:pt x="213231" y="1279359"/>
                </a:cubicBezTo>
                <a:cubicBezTo>
                  <a:pt x="89095" y="1281766"/>
                  <a:pt x="7091" y="1198094"/>
                  <a:pt x="0" y="1066128"/>
                </a:cubicBezTo>
                <a:cubicBezTo>
                  <a:pt x="6780" y="900401"/>
                  <a:pt x="-910" y="858411"/>
                  <a:pt x="0" y="665266"/>
                </a:cubicBezTo>
                <a:cubicBezTo>
                  <a:pt x="910" y="472121"/>
                  <a:pt x="10982" y="358715"/>
                  <a:pt x="0" y="213231"/>
                </a:cubicBezTo>
                <a:close/>
              </a:path>
              <a:path w="1435837" h="1279359" stroke="0" extrusionOk="0">
                <a:moveTo>
                  <a:pt x="0" y="213231"/>
                </a:moveTo>
                <a:cubicBezTo>
                  <a:pt x="-27871" y="86062"/>
                  <a:pt x="95751" y="-21096"/>
                  <a:pt x="213231" y="0"/>
                </a:cubicBezTo>
                <a:cubicBezTo>
                  <a:pt x="333719" y="-16077"/>
                  <a:pt x="553419" y="-7863"/>
                  <a:pt x="717919" y="0"/>
                </a:cubicBezTo>
                <a:cubicBezTo>
                  <a:pt x="882419" y="7863"/>
                  <a:pt x="1099689" y="-20488"/>
                  <a:pt x="1222606" y="0"/>
                </a:cubicBezTo>
                <a:cubicBezTo>
                  <a:pt x="1322730" y="-19636"/>
                  <a:pt x="1455900" y="106069"/>
                  <a:pt x="1435837" y="213231"/>
                </a:cubicBezTo>
                <a:cubicBezTo>
                  <a:pt x="1448606" y="340781"/>
                  <a:pt x="1446721" y="502513"/>
                  <a:pt x="1435837" y="639680"/>
                </a:cubicBezTo>
                <a:cubicBezTo>
                  <a:pt x="1424953" y="776847"/>
                  <a:pt x="1441531" y="880377"/>
                  <a:pt x="1435837" y="1066128"/>
                </a:cubicBezTo>
                <a:cubicBezTo>
                  <a:pt x="1429304" y="1169784"/>
                  <a:pt x="1342721" y="1289074"/>
                  <a:pt x="1222606" y="1279359"/>
                </a:cubicBezTo>
                <a:cubicBezTo>
                  <a:pt x="1072733" y="1302558"/>
                  <a:pt x="938963" y="1286166"/>
                  <a:pt x="748200" y="1279359"/>
                </a:cubicBezTo>
                <a:cubicBezTo>
                  <a:pt x="557437" y="1272552"/>
                  <a:pt x="479694" y="1298490"/>
                  <a:pt x="213231" y="1279359"/>
                </a:cubicBezTo>
                <a:cubicBezTo>
                  <a:pt x="114337" y="1297122"/>
                  <a:pt x="833" y="1204074"/>
                  <a:pt x="0" y="1066128"/>
                </a:cubicBezTo>
                <a:cubicBezTo>
                  <a:pt x="7793" y="902703"/>
                  <a:pt x="4726" y="792172"/>
                  <a:pt x="0" y="656737"/>
                </a:cubicBezTo>
                <a:cubicBezTo>
                  <a:pt x="-4726" y="521302"/>
                  <a:pt x="-15365" y="405499"/>
                  <a:pt x="0" y="213231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423992103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9" name="Picture 28" descr="A blue and white sign with a black background&#10;&#10;AI-generated content may be incorrect.">
            <a:extLst>
              <a:ext uri="{FF2B5EF4-FFF2-40B4-BE49-F238E27FC236}">
                <a16:creationId xmlns:a16="http://schemas.microsoft.com/office/drawing/2014/main" id="{0A14C7DF-2A7F-C2BF-9DF6-6F046A97DC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770" y="4039236"/>
            <a:ext cx="463365" cy="437286"/>
          </a:xfrm>
          <a:prstGeom prst="rect">
            <a:avLst/>
          </a:prstGeom>
        </p:spPr>
      </p:pic>
      <p:pic>
        <p:nvPicPr>
          <p:cNvPr id="30" name="Picture 29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F80AB446-D422-2E15-0553-B29E9A1AA8F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939" y="4629374"/>
            <a:ext cx="572204" cy="53999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F5548BC-A422-8462-7912-3C699E88EB0C}"/>
              </a:ext>
            </a:extLst>
          </p:cNvPr>
          <p:cNvCxnSpPr>
            <a:cxnSpLocks/>
            <a:stCxn id="27" idx="3"/>
            <a:endCxn id="30" idx="1"/>
          </p:cNvCxnSpPr>
          <p:nvPr/>
        </p:nvCxnSpPr>
        <p:spPr>
          <a:xfrm flipV="1">
            <a:off x="8345373" y="4899374"/>
            <a:ext cx="843566" cy="84589"/>
          </a:xfrm>
          <a:custGeom>
            <a:avLst/>
            <a:gdLst>
              <a:gd name="connsiteX0" fmla="*/ 0 w 843566"/>
              <a:gd name="connsiteY0" fmla="*/ 0 h 84589"/>
              <a:gd name="connsiteX1" fmla="*/ 396476 w 843566"/>
              <a:gd name="connsiteY1" fmla="*/ 39757 h 84589"/>
              <a:gd name="connsiteX2" fmla="*/ 843566 w 843566"/>
              <a:gd name="connsiteY2" fmla="*/ 84589 h 8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566" h="84589" fill="none" extrusionOk="0">
                <a:moveTo>
                  <a:pt x="0" y="0"/>
                </a:moveTo>
                <a:cubicBezTo>
                  <a:pt x="125528" y="-3666"/>
                  <a:pt x="206900" y="19127"/>
                  <a:pt x="396476" y="39757"/>
                </a:cubicBezTo>
                <a:cubicBezTo>
                  <a:pt x="586052" y="60387"/>
                  <a:pt x="721528" y="81261"/>
                  <a:pt x="843566" y="84589"/>
                </a:cubicBezTo>
              </a:path>
              <a:path w="843566" h="84589" fill="none" stroke="0" extrusionOk="0">
                <a:moveTo>
                  <a:pt x="0" y="0"/>
                </a:moveTo>
                <a:cubicBezTo>
                  <a:pt x="102373" y="2323"/>
                  <a:pt x="323509" y="24548"/>
                  <a:pt x="438654" y="43986"/>
                </a:cubicBezTo>
                <a:cubicBezTo>
                  <a:pt x="553799" y="63424"/>
                  <a:pt x="671659" y="65450"/>
                  <a:pt x="843566" y="84589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47518A1-C057-9E04-99DE-D35B5E1DE6EF}"/>
              </a:ext>
            </a:extLst>
          </p:cNvPr>
          <p:cNvSpPr txBox="1"/>
          <p:nvPr/>
        </p:nvSpPr>
        <p:spPr>
          <a:xfrm>
            <a:off x="8864291" y="5192497"/>
            <a:ext cx="1203714" cy="302929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DirectLake</a:t>
            </a:r>
            <a:br>
              <a:rPr kumimoji="0" lang="en-US" sz="14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Semantic Models</a:t>
            </a:r>
          </a:p>
        </p:txBody>
      </p:sp>
      <p:sp>
        <p:nvSpPr>
          <p:cNvPr id="33" name="Rounded Rectangle 38">
            <a:extLst>
              <a:ext uri="{FF2B5EF4-FFF2-40B4-BE49-F238E27FC236}">
                <a16:creationId xmlns:a16="http://schemas.microsoft.com/office/drawing/2014/main" id="{FC2643B5-86C1-2130-1A46-C617D3274424}"/>
              </a:ext>
            </a:extLst>
          </p:cNvPr>
          <p:cNvSpPr/>
          <p:nvPr/>
        </p:nvSpPr>
        <p:spPr bwMode="auto">
          <a:xfrm>
            <a:off x="6822605" y="3590131"/>
            <a:ext cx="5056221" cy="2181387"/>
          </a:xfr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4" name="!!Fabric Logo">
            <a:extLst>
              <a:ext uri="{FF2B5EF4-FFF2-40B4-BE49-F238E27FC236}">
                <a16:creationId xmlns:a16="http://schemas.microsoft.com/office/drawing/2014/main" id="{160AE0D5-6313-2D88-A57B-C1595DA6B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610184" y="3316425"/>
            <a:ext cx="777079" cy="73334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E64AF1-4EC4-E07D-3DBE-63CCD8452B88}"/>
              </a:ext>
            </a:extLst>
          </p:cNvPr>
          <p:cNvSpPr txBox="1"/>
          <p:nvPr/>
        </p:nvSpPr>
        <p:spPr>
          <a:xfrm>
            <a:off x="7208283" y="3669959"/>
            <a:ext cx="2954250" cy="242344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DE971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Consumption Workspace(s)</a:t>
            </a:r>
          </a:p>
        </p:txBody>
      </p:sp>
      <p:pic>
        <p:nvPicPr>
          <p:cNvPr id="36" name="Picture 35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2E2146FD-80F5-3145-006D-6164BC1969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671" y="4150073"/>
            <a:ext cx="463365" cy="437285"/>
          </a:xfrm>
          <a:prstGeom prst="rect">
            <a:avLst/>
          </a:prstGeom>
        </p:spPr>
      </p:pic>
      <p:pic>
        <p:nvPicPr>
          <p:cNvPr id="37" name="Picture 36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50D83874-C94A-349C-32D0-0B669867F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489" y="5019453"/>
            <a:ext cx="442739" cy="417820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F9296E9-990A-38E4-0093-9533F5D9C1E5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 flipV="1">
            <a:off x="9761143" y="4368716"/>
            <a:ext cx="499528" cy="530658"/>
          </a:xfrm>
          <a:custGeom>
            <a:avLst/>
            <a:gdLst>
              <a:gd name="connsiteX0" fmla="*/ 0 w 499528"/>
              <a:gd name="connsiteY0" fmla="*/ 0 h 530658"/>
              <a:gd name="connsiteX1" fmla="*/ 234778 w 499528"/>
              <a:gd name="connsiteY1" fmla="*/ 249409 h 530658"/>
              <a:gd name="connsiteX2" fmla="*/ 499528 w 499528"/>
              <a:gd name="connsiteY2" fmla="*/ 530658 h 530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528" h="530658" fill="none" extrusionOk="0">
                <a:moveTo>
                  <a:pt x="0" y="0"/>
                </a:moveTo>
                <a:cubicBezTo>
                  <a:pt x="75985" y="90652"/>
                  <a:pt x="172383" y="179751"/>
                  <a:pt x="234778" y="249409"/>
                </a:cubicBezTo>
                <a:cubicBezTo>
                  <a:pt x="297173" y="319067"/>
                  <a:pt x="437996" y="465960"/>
                  <a:pt x="499528" y="530658"/>
                </a:cubicBezTo>
              </a:path>
              <a:path w="499528" h="530658" fill="none" stroke="0" extrusionOk="0">
                <a:moveTo>
                  <a:pt x="0" y="0"/>
                </a:moveTo>
                <a:cubicBezTo>
                  <a:pt x="115565" y="109700"/>
                  <a:pt x="163822" y="168377"/>
                  <a:pt x="259755" y="275942"/>
                </a:cubicBezTo>
                <a:cubicBezTo>
                  <a:pt x="355687" y="383507"/>
                  <a:pt x="384782" y="407325"/>
                  <a:pt x="499528" y="530658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29A395-46D6-A4FF-B1E0-7330262FE036}"/>
              </a:ext>
            </a:extLst>
          </p:cNvPr>
          <p:cNvCxnSpPr>
            <a:cxnSpLocks/>
            <a:stCxn id="30" idx="3"/>
            <a:endCxn id="37" idx="1"/>
          </p:cNvCxnSpPr>
          <p:nvPr/>
        </p:nvCxnSpPr>
        <p:spPr>
          <a:xfrm>
            <a:off x="9761143" y="4899374"/>
            <a:ext cx="574346" cy="328989"/>
          </a:xfrm>
          <a:custGeom>
            <a:avLst/>
            <a:gdLst>
              <a:gd name="connsiteX0" fmla="*/ 0 w 574346"/>
              <a:gd name="connsiteY0" fmla="*/ 0 h 328989"/>
              <a:gd name="connsiteX1" fmla="*/ 574346 w 574346"/>
              <a:gd name="connsiteY1" fmla="*/ 328989 h 3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4346" h="328989" fill="none" extrusionOk="0">
                <a:moveTo>
                  <a:pt x="0" y="0"/>
                </a:moveTo>
                <a:cubicBezTo>
                  <a:pt x="178745" y="104523"/>
                  <a:pt x="365430" y="200046"/>
                  <a:pt x="574346" y="328989"/>
                </a:cubicBezTo>
              </a:path>
              <a:path w="574346" h="328989" fill="none" stroke="0" extrusionOk="0">
                <a:moveTo>
                  <a:pt x="0" y="0"/>
                </a:moveTo>
                <a:cubicBezTo>
                  <a:pt x="141647" y="45684"/>
                  <a:pt x="311624" y="160526"/>
                  <a:pt x="574346" y="328989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2ABF0B2-3ED4-51A5-8827-2DAB5A7D1278}"/>
              </a:ext>
            </a:extLst>
          </p:cNvPr>
          <p:cNvSpPr txBox="1"/>
          <p:nvPr/>
        </p:nvSpPr>
        <p:spPr>
          <a:xfrm>
            <a:off x="10177188" y="4589153"/>
            <a:ext cx="1312062" cy="169277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Fabric Data Agents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B8DD5D-4B61-E932-A112-FCCA49A5B560}"/>
              </a:ext>
            </a:extLst>
          </p:cNvPr>
          <p:cNvSpPr txBox="1"/>
          <p:nvPr/>
        </p:nvSpPr>
        <p:spPr>
          <a:xfrm>
            <a:off x="10227139" y="5443913"/>
            <a:ext cx="1109001" cy="169277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latin typeface="Ink Free" panose="03080402000500000000" pitchFamily="66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Power BI</a:t>
            </a:r>
          </a:p>
        </p:txBody>
      </p:sp>
      <p:pic>
        <p:nvPicPr>
          <p:cNvPr id="42" name="Picture 41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32C6EA82-05F7-8318-9F2F-406324E8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106" y="4865031"/>
            <a:ext cx="442739" cy="417820"/>
          </a:xfrm>
          <a:prstGeom prst="rect">
            <a:avLst/>
          </a:prstGeom>
        </p:spPr>
      </p:pic>
      <p:pic>
        <p:nvPicPr>
          <p:cNvPr id="43" name="Picture 42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39560397-C165-8C6D-ECA6-58064C3D4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718" y="5005651"/>
            <a:ext cx="442739" cy="417820"/>
          </a:xfrm>
          <a:prstGeom prst="rect">
            <a:avLst/>
          </a:prstGeom>
        </p:spPr>
      </p:pic>
      <p:pic>
        <p:nvPicPr>
          <p:cNvPr id="44" name="Picture 43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274C16D3-4DDA-7C93-82F7-B0A08E15DD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184" y="4039148"/>
            <a:ext cx="463365" cy="437285"/>
          </a:xfrm>
          <a:prstGeom prst="rect">
            <a:avLst/>
          </a:prstGeom>
        </p:spPr>
      </p:pic>
      <p:pic>
        <p:nvPicPr>
          <p:cNvPr id="47" name="Picture 46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F003709C-9473-EE7E-A45F-F07EDDB7DD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024" y="4174212"/>
            <a:ext cx="463365" cy="437285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10B24C2-BF64-8349-EA62-C583BF3AD778}"/>
              </a:ext>
            </a:extLst>
          </p:cNvPr>
          <p:cNvSpPr/>
          <p:nvPr/>
        </p:nvSpPr>
        <p:spPr bwMode="auto">
          <a:xfrm>
            <a:off x="7221355" y="2179482"/>
            <a:ext cx="1060329" cy="719998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FFC000">
                <a:alpha val="51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Curated</a:t>
            </a:r>
            <a:br>
              <a:rPr kumimoji="0" lang="en-US" sz="12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</a:br>
            <a:r>
              <a:rPr kumimoji="0" lang="en-US" sz="12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Tables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BE7E9E8D-65F6-1B4B-1745-E035FF3F8804}"/>
              </a:ext>
            </a:extLst>
          </p:cNvPr>
          <p:cNvSpPr/>
          <p:nvPr/>
        </p:nvSpPr>
        <p:spPr bwMode="auto">
          <a:xfrm>
            <a:off x="7042368" y="1862239"/>
            <a:ext cx="1435837" cy="1279359"/>
          </a:xfrm>
          <a:custGeom>
            <a:avLst/>
            <a:gdLst>
              <a:gd name="connsiteX0" fmla="*/ 0 w 1435837"/>
              <a:gd name="connsiteY0" fmla="*/ 213231 h 1279359"/>
              <a:gd name="connsiteX1" fmla="*/ 213231 w 1435837"/>
              <a:gd name="connsiteY1" fmla="*/ 0 h 1279359"/>
              <a:gd name="connsiteX2" fmla="*/ 687637 w 1435837"/>
              <a:gd name="connsiteY2" fmla="*/ 0 h 1279359"/>
              <a:gd name="connsiteX3" fmla="*/ 1222606 w 1435837"/>
              <a:gd name="connsiteY3" fmla="*/ 0 h 1279359"/>
              <a:gd name="connsiteX4" fmla="*/ 1435837 w 1435837"/>
              <a:gd name="connsiteY4" fmla="*/ 213231 h 1279359"/>
              <a:gd name="connsiteX5" fmla="*/ 1435837 w 1435837"/>
              <a:gd name="connsiteY5" fmla="*/ 656737 h 1279359"/>
              <a:gd name="connsiteX6" fmla="*/ 1435837 w 1435837"/>
              <a:gd name="connsiteY6" fmla="*/ 1066128 h 1279359"/>
              <a:gd name="connsiteX7" fmla="*/ 1222606 w 1435837"/>
              <a:gd name="connsiteY7" fmla="*/ 1279359 h 1279359"/>
              <a:gd name="connsiteX8" fmla="*/ 717919 w 1435837"/>
              <a:gd name="connsiteY8" fmla="*/ 1279359 h 1279359"/>
              <a:gd name="connsiteX9" fmla="*/ 213231 w 1435837"/>
              <a:gd name="connsiteY9" fmla="*/ 1279359 h 1279359"/>
              <a:gd name="connsiteX10" fmla="*/ 0 w 1435837"/>
              <a:gd name="connsiteY10" fmla="*/ 1066128 h 1279359"/>
              <a:gd name="connsiteX11" fmla="*/ 0 w 1435837"/>
              <a:gd name="connsiteY11" fmla="*/ 665266 h 1279359"/>
              <a:gd name="connsiteX12" fmla="*/ 0 w 1435837"/>
              <a:gd name="connsiteY12" fmla="*/ 213231 h 1279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5837" h="1279359" fill="none" extrusionOk="0">
                <a:moveTo>
                  <a:pt x="0" y="213231"/>
                </a:moveTo>
                <a:cubicBezTo>
                  <a:pt x="-7341" y="92267"/>
                  <a:pt x="93018" y="16364"/>
                  <a:pt x="213231" y="0"/>
                </a:cubicBezTo>
                <a:cubicBezTo>
                  <a:pt x="344988" y="-15698"/>
                  <a:pt x="520449" y="979"/>
                  <a:pt x="687637" y="0"/>
                </a:cubicBezTo>
                <a:cubicBezTo>
                  <a:pt x="854825" y="-979"/>
                  <a:pt x="1079277" y="12264"/>
                  <a:pt x="1222606" y="0"/>
                </a:cubicBezTo>
                <a:cubicBezTo>
                  <a:pt x="1319889" y="-19809"/>
                  <a:pt x="1455930" y="78308"/>
                  <a:pt x="1435837" y="213231"/>
                </a:cubicBezTo>
                <a:cubicBezTo>
                  <a:pt x="1447658" y="413620"/>
                  <a:pt x="1444985" y="458890"/>
                  <a:pt x="1435837" y="656737"/>
                </a:cubicBezTo>
                <a:cubicBezTo>
                  <a:pt x="1426689" y="854584"/>
                  <a:pt x="1444722" y="886829"/>
                  <a:pt x="1435837" y="1066128"/>
                </a:cubicBezTo>
                <a:cubicBezTo>
                  <a:pt x="1430292" y="1179991"/>
                  <a:pt x="1326948" y="1276304"/>
                  <a:pt x="1222606" y="1279359"/>
                </a:cubicBezTo>
                <a:cubicBezTo>
                  <a:pt x="1009343" y="1259509"/>
                  <a:pt x="824815" y="1265470"/>
                  <a:pt x="717919" y="1279359"/>
                </a:cubicBezTo>
                <a:cubicBezTo>
                  <a:pt x="611023" y="1293248"/>
                  <a:pt x="433235" y="1285311"/>
                  <a:pt x="213231" y="1279359"/>
                </a:cubicBezTo>
                <a:cubicBezTo>
                  <a:pt x="89095" y="1281766"/>
                  <a:pt x="7091" y="1198094"/>
                  <a:pt x="0" y="1066128"/>
                </a:cubicBezTo>
                <a:cubicBezTo>
                  <a:pt x="6780" y="900401"/>
                  <a:pt x="-910" y="858411"/>
                  <a:pt x="0" y="665266"/>
                </a:cubicBezTo>
                <a:cubicBezTo>
                  <a:pt x="910" y="472121"/>
                  <a:pt x="10982" y="358715"/>
                  <a:pt x="0" y="213231"/>
                </a:cubicBezTo>
                <a:close/>
              </a:path>
              <a:path w="1435837" h="1279359" stroke="0" extrusionOk="0">
                <a:moveTo>
                  <a:pt x="0" y="213231"/>
                </a:moveTo>
                <a:cubicBezTo>
                  <a:pt x="-27871" y="86062"/>
                  <a:pt x="95751" y="-21096"/>
                  <a:pt x="213231" y="0"/>
                </a:cubicBezTo>
                <a:cubicBezTo>
                  <a:pt x="333719" y="-16077"/>
                  <a:pt x="553419" y="-7863"/>
                  <a:pt x="717919" y="0"/>
                </a:cubicBezTo>
                <a:cubicBezTo>
                  <a:pt x="882419" y="7863"/>
                  <a:pt x="1099689" y="-20488"/>
                  <a:pt x="1222606" y="0"/>
                </a:cubicBezTo>
                <a:cubicBezTo>
                  <a:pt x="1322730" y="-19636"/>
                  <a:pt x="1455900" y="106069"/>
                  <a:pt x="1435837" y="213231"/>
                </a:cubicBezTo>
                <a:cubicBezTo>
                  <a:pt x="1448606" y="340781"/>
                  <a:pt x="1446721" y="502513"/>
                  <a:pt x="1435837" y="639680"/>
                </a:cubicBezTo>
                <a:cubicBezTo>
                  <a:pt x="1424953" y="776847"/>
                  <a:pt x="1441531" y="880377"/>
                  <a:pt x="1435837" y="1066128"/>
                </a:cubicBezTo>
                <a:cubicBezTo>
                  <a:pt x="1429304" y="1169784"/>
                  <a:pt x="1342721" y="1289074"/>
                  <a:pt x="1222606" y="1279359"/>
                </a:cubicBezTo>
                <a:cubicBezTo>
                  <a:pt x="1072733" y="1302558"/>
                  <a:pt x="938963" y="1286166"/>
                  <a:pt x="748200" y="1279359"/>
                </a:cubicBezTo>
                <a:cubicBezTo>
                  <a:pt x="557437" y="1272552"/>
                  <a:pt x="479694" y="1298490"/>
                  <a:pt x="213231" y="1279359"/>
                </a:cubicBezTo>
                <a:cubicBezTo>
                  <a:pt x="114337" y="1297122"/>
                  <a:pt x="833" y="1204074"/>
                  <a:pt x="0" y="1066128"/>
                </a:cubicBezTo>
                <a:cubicBezTo>
                  <a:pt x="7793" y="902703"/>
                  <a:pt x="4726" y="792172"/>
                  <a:pt x="0" y="656737"/>
                </a:cubicBezTo>
                <a:cubicBezTo>
                  <a:pt x="-4726" y="521302"/>
                  <a:pt x="-15365" y="405499"/>
                  <a:pt x="0" y="213231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423992103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6" name="Picture 55" descr="A blue and white sign with a black background&#10;&#10;AI-generated content may be incorrect.">
            <a:extLst>
              <a:ext uri="{FF2B5EF4-FFF2-40B4-BE49-F238E27FC236}">
                <a16:creationId xmlns:a16="http://schemas.microsoft.com/office/drawing/2014/main" id="{F4D52030-F6CC-9179-1DF4-CC06D05E7A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081" y="1594754"/>
            <a:ext cx="463365" cy="437286"/>
          </a:xfrm>
          <a:prstGeom prst="rect">
            <a:avLst/>
          </a:prstGeom>
        </p:spPr>
      </p:pic>
      <p:pic>
        <p:nvPicPr>
          <p:cNvPr id="57" name="Picture 56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F8EF4411-E5D0-3F74-A39C-93A6897FFBC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250" y="2184892"/>
            <a:ext cx="572204" cy="53999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4350318-AF6D-3FC2-FE1D-066A132F21B0}"/>
              </a:ext>
            </a:extLst>
          </p:cNvPr>
          <p:cNvCxnSpPr>
            <a:cxnSpLocks/>
            <a:stCxn id="53" idx="3"/>
            <a:endCxn id="57" idx="1"/>
          </p:cNvCxnSpPr>
          <p:nvPr/>
        </p:nvCxnSpPr>
        <p:spPr>
          <a:xfrm flipV="1">
            <a:off x="8281684" y="2454892"/>
            <a:ext cx="843566" cy="84589"/>
          </a:xfrm>
          <a:custGeom>
            <a:avLst/>
            <a:gdLst>
              <a:gd name="connsiteX0" fmla="*/ 0 w 843566"/>
              <a:gd name="connsiteY0" fmla="*/ 0 h 84589"/>
              <a:gd name="connsiteX1" fmla="*/ 396476 w 843566"/>
              <a:gd name="connsiteY1" fmla="*/ 39757 h 84589"/>
              <a:gd name="connsiteX2" fmla="*/ 843566 w 843566"/>
              <a:gd name="connsiteY2" fmla="*/ 84589 h 84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566" h="84589" fill="none" extrusionOk="0">
                <a:moveTo>
                  <a:pt x="0" y="0"/>
                </a:moveTo>
                <a:cubicBezTo>
                  <a:pt x="125528" y="-3666"/>
                  <a:pt x="206900" y="19127"/>
                  <a:pt x="396476" y="39757"/>
                </a:cubicBezTo>
                <a:cubicBezTo>
                  <a:pt x="586052" y="60387"/>
                  <a:pt x="721528" y="81261"/>
                  <a:pt x="843566" y="84589"/>
                </a:cubicBezTo>
              </a:path>
              <a:path w="843566" h="84589" fill="none" stroke="0" extrusionOk="0">
                <a:moveTo>
                  <a:pt x="0" y="0"/>
                </a:moveTo>
                <a:cubicBezTo>
                  <a:pt x="102373" y="2323"/>
                  <a:pt x="323509" y="24548"/>
                  <a:pt x="438654" y="43986"/>
                </a:cubicBezTo>
                <a:cubicBezTo>
                  <a:pt x="553799" y="63424"/>
                  <a:pt x="671659" y="65450"/>
                  <a:pt x="843566" y="84589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57A04B-7DC5-73F9-F315-39E969146F62}"/>
              </a:ext>
            </a:extLst>
          </p:cNvPr>
          <p:cNvSpPr txBox="1"/>
          <p:nvPr/>
        </p:nvSpPr>
        <p:spPr>
          <a:xfrm>
            <a:off x="8787808" y="2756362"/>
            <a:ext cx="1203714" cy="302929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err="1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DirectLake</a:t>
            </a:r>
            <a:br>
              <a:rPr kumimoji="0" lang="en-US" sz="14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</a:br>
            <a:r>
              <a:rPr kumimoji="0" lang="en-US" sz="105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Semantic Models</a:t>
            </a:r>
          </a:p>
        </p:txBody>
      </p:sp>
      <p:pic>
        <p:nvPicPr>
          <p:cNvPr id="60" name="!!Fabric Logo">
            <a:extLst>
              <a:ext uri="{FF2B5EF4-FFF2-40B4-BE49-F238E27FC236}">
                <a16:creationId xmlns:a16="http://schemas.microsoft.com/office/drawing/2014/main" id="{83B723FD-CC5F-9787-CD63-9AD353E5E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46495" y="871943"/>
            <a:ext cx="777079" cy="73334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3B16865-F7C4-610B-BF04-E0A784CFBFBD}"/>
              </a:ext>
            </a:extLst>
          </p:cNvPr>
          <p:cNvSpPr txBox="1"/>
          <p:nvPr/>
        </p:nvSpPr>
        <p:spPr>
          <a:xfrm>
            <a:off x="7144594" y="1225477"/>
            <a:ext cx="2954250" cy="242344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DE971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Consumption Workspace(s)</a:t>
            </a:r>
          </a:p>
        </p:txBody>
      </p:sp>
      <p:pic>
        <p:nvPicPr>
          <p:cNvPr id="62" name="Picture 61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08CE69AA-AC05-778D-BCDF-C52CA3EA4D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982" y="1705591"/>
            <a:ext cx="463365" cy="437285"/>
          </a:xfrm>
          <a:prstGeom prst="rect">
            <a:avLst/>
          </a:prstGeom>
        </p:spPr>
      </p:pic>
      <p:pic>
        <p:nvPicPr>
          <p:cNvPr id="63" name="Picture 62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18D64B9F-8694-D848-046A-06F259E89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800" y="2574971"/>
            <a:ext cx="442739" cy="41782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FEF6CFF-E79E-A9F5-4A13-8F44F8A7219E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 flipV="1">
            <a:off x="9697454" y="1924234"/>
            <a:ext cx="499528" cy="530658"/>
          </a:xfrm>
          <a:custGeom>
            <a:avLst/>
            <a:gdLst>
              <a:gd name="connsiteX0" fmla="*/ 0 w 499528"/>
              <a:gd name="connsiteY0" fmla="*/ 0 h 530658"/>
              <a:gd name="connsiteX1" fmla="*/ 234778 w 499528"/>
              <a:gd name="connsiteY1" fmla="*/ 249409 h 530658"/>
              <a:gd name="connsiteX2" fmla="*/ 499528 w 499528"/>
              <a:gd name="connsiteY2" fmla="*/ 530658 h 530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528" h="530658" fill="none" extrusionOk="0">
                <a:moveTo>
                  <a:pt x="0" y="0"/>
                </a:moveTo>
                <a:cubicBezTo>
                  <a:pt x="75985" y="90652"/>
                  <a:pt x="172383" y="179751"/>
                  <a:pt x="234778" y="249409"/>
                </a:cubicBezTo>
                <a:cubicBezTo>
                  <a:pt x="297173" y="319067"/>
                  <a:pt x="437996" y="465960"/>
                  <a:pt x="499528" y="530658"/>
                </a:cubicBezTo>
              </a:path>
              <a:path w="499528" h="530658" fill="none" stroke="0" extrusionOk="0">
                <a:moveTo>
                  <a:pt x="0" y="0"/>
                </a:moveTo>
                <a:cubicBezTo>
                  <a:pt x="115565" y="109700"/>
                  <a:pt x="163822" y="168377"/>
                  <a:pt x="259755" y="275942"/>
                </a:cubicBezTo>
                <a:cubicBezTo>
                  <a:pt x="355687" y="383507"/>
                  <a:pt x="384782" y="407325"/>
                  <a:pt x="499528" y="530658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3E87E97-7DF9-2497-178A-5E69C5F37C53}"/>
              </a:ext>
            </a:extLst>
          </p:cNvPr>
          <p:cNvCxnSpPr>
            <a:cxnSpLocks/>
            <a:stCxn id="57" idx="3"/>
            <a:endCxn id="63" idx="1"/>
          </p:cNvCxnSpPr>
          <p:nvPr/>
        </p:nvCxnSpPr>
        <p:spPr>
          <a:xfrm>
            <a:off x="9697454" y="2454892"/>
            <a:ext cx="574346" cy="328989"/>
          </a:xfrm>
          <a:custGeom>
            <a:avLst/>
            <a:gdLst>
              <a:gd name="connsiteX0" fmla="*/ 0 w 574346"/>
              <a:gd name="connsiteY0" fmla="*/ 0 h 328989"/>
              <a:gd name="connsiteX1" fmla="*/ 574346 w 574346"/>
              <a:gd name="connsiteY1" fmla="*/ 328989 h 328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4346" h="328989" fill="none" extrusionOk="0">
                <a:moveTo>
                  <a:pt x="0" y="0"/>
                </a:moveTo>
                <a:cubicBezTo>
                  <a:pt x="178745" y="104523"/>
                  <a:pt x="365430" y="200046"/>
                  <a:pt x="574346" y="328989"/>
                </a:cubicBezTo>
              </a:path>
              <a:path w="574346" h="328989" fill="none" stroke="0" extrusionOk="0">
                <a:moveTo>
                  <a:pt x="0" y="0"/>
                </a:moveTo>
                <a:cubicBezTo>
                  <a:pt x="141647" y="45684"/>
                  <a:pt x="311624" y="160526"/>
                  <a:pt x="574346" y="328989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34AA5B7-C16A-F805-9155-4C5A0252B21F}"/>
              </a:ext>
            </a:extLst>
          </p:cNvPr>
          <p:cNvSpPr txBox="1"/>
          <p:nvPr/>
        </p:nvSpPr>
        <p:spPr>
          <a:xfrm>
            <a:off x="10068005" y="2175844"/>
            <a:ext cx="1312062" cy="169277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Fabric Data Agents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2373DF-8EF9-67F1-DC44-0804C90417EB}"/>
              </a:ext>
            </a:extLst>
          </p:cNvPr>
          <p:cNvSpPr txBox="1"/>
          <p:nvPr/>
        </p:nvSpPr>
        <p:spPr>
          <a:xfrm>
            <a:off x="10098844" y="2992135"/>
            <a:ext cx="1203714" cy="169277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latin typeface="Ink Free" panose="03080402000500000000" pitchFamily="66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Power BI</a:t>
            </a:r>
          </a:p>
        </p:txBody>
      </p:sp>
      <p:pic>
        <p:nvPicPr>
          <p:cNvPr id="69" name="Picture 68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381B0409-49B8-D6AA-5C02-00E2C4331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17" y="2420549"/>
            <a:ext cx="442739" cy="417820"/>
          </a:xfrm>
          <a:prstGeom prst="rect">
            <a:avLst/>
          </a:prstGeom>
        </p:spPr>
      </p:pic>
      <p:pic>
        <p:nvPicPr>
          <p:cNvPr id="70" name="Picture 69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9EC94F92-3E72-08BE-EA0F-2D3E285F2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029" y="2561169"/>
            <a:ext cx="442739" cy="417820"/>
          </a:xfrm>
          <a:prstGeom prst="rect">
            <a:avLst/>
          </a:prstGeom>
        </p:spPr>
      </p:pic>
      <p:pic>
        <p:nvPicPr>
          <p:cNvPr id="71" name="Picture 70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EB04108C-C660-CFC7-57E7-DEA7B7818E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495" y="1594666"/>
            <a:ext cx="463365" cy="437285"/>
          </a:xfrm>
          <a:prstGeom prst="rect">
            <a:avLst/>
          </a:prstGeom>
        </p:spPr>
      </p:pic>
      <p:pic>
        <p:nvPicPr>
          <p:cNvPr id="72" name="Picture 71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374D68DE-A60A-A7D5-84CD-5C615328C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335" y="1729730"/>
            <a:ext cx="463365" cy="437285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A8A2653-FFEE-1B70-ABB2-AEFA748BCE10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 flipV="1">
            <a:off x="5781502" y="2539481"/>
            <a:ext cx="1439853" cy="2259833"/>
          </a:xfrm>
          <a:custGeom>
            <a:avLst/>
            <a:gdLst>
              <a:gd name="connsiteX0" fmla="*/ 0 w 1439853"/>
              <a:gd name="connsiteY0" fmla="*/ 0 h 2259833"/>
              <a:gd name="connsiteX1" fmla="*/ 316768 w 1439853"/>
              <a:gd name="connsiteY1" fmla="*/ 497163 h 2259833"/>
              <a:gd name="connsiteX2" fmla="*/ 647934 w 1439853"/>
              <a:gd name="connsiteY2" fmla="*/ 1016925 h 2259833"/>
              <a:gd name="connsiteX3" fmla="*/ 993499 w 1439853"/>
              <a:gd name="connsiteY3" fmla="*/ 1559285 h 2259833"/>
              <a:gd name="connsiteX4" fmla="*/ 1439853 w 1439853"/>
              <a:gd name="connsiteY4" fmla="*/ 2259833 h 2259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853" h="2259833" fill="none" extrusionOk="0">
                <a:moveTo>
                  <a:pt x="0" y="0"/>
                </a:moveTo>
                <a:cubicBezTo>
                  <a:pt x="150382" y="235440"/>
                  <a:pt x="238600" y="359308"/>
                  <a:pt x="316768" y="497163"/>
                </a:cubicBezTo>
                <a:cubicBezTo>
                  <a:pt x="394936" y="635018"/>
                  <a:pt x="493701" y="784564"/>
                  <a:pt x="647934" y="1016925"/>
                </a:cubicBezTo>
                <a:cubicBezTo>
                  <a:pt x="802167" y="1249286"/>
                  <a:pt x="854650" y="1369334"/>
                  <a:pt x="993499" y="1559285"/>
                </a:cubicBezTo>
                <a:cubicBezTo>
                  <a:pt x="1132348" y="1749236"/>
                  <a:pt x="1345817" y="2098333"/>
                  <a:pt x="1439853" y="2259833"/>
                </a:cubicBezTo>
              </a:path>
              <a:path w="1439853" h="2259833" fill="none" stroke="0" extrusionOk="0">
                <a:moveTo>
                  <a:pt x="0" y="0"/>
                </a:moveTo>
                <a:cubicBezTo>
                  <a:pt x="122681" y="167186"/>
                  <a:pt x="208691" y="339505"/>
                  <a:pt x="388760" y="610155"/>
                </a:cubicBezTo>
                <a:cubicBezTo>
                  <a:pt x="568829" y="880805"/>
                  <a:pt x="591746" y="941238"/>
                  <a:pt x="777521" y="1220310"/>
                </a:cubicBezTo>
                <a:cubicBezTo>
                  <a:pt x="963295" y="1499383"/>
                  <a:pt x="1018354" y="1620252"/>
                  <a:pt x="1094288" y="1717473"/>
                </a:cubicBezTo>
                <a:cubicBezTo>
                  <a:pt x="1170222" y="1814694"/>
                  <a:pt x="1277945" y="2063662"/>
                  <a:pt x="1439853" y="2259833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786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69F13-9BD5-94FC-71AB-1EB258C73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8">
            <a:extLst>
              <a:ext uri="{FF2B5EF4-FFF2-40B4-BE49-F238E27FC236}">
                <a16:creationId xmlns:a16="http://schemas.microsoft.com/office/drawing/2014/main" id="{6B20A734-EAC1-3B50-D7EE-6F5A26BC0343}"/>
              </a:ext>
            </a:extLst>
          </p:cNvPr>
          <p:cNvSpPr/>
          <p:nvPr/>
        </p:nvSpPr>
        <p:spPr bwMode="auto">
          <a:xfrm>
            <a:off x="3835283" y="1773330"/>
            <a:ext cx="7133100" cy="2298336"/>
          </a:xfrm>
          <a:custGeom>
            <a:avLst/>
            <a:gdLst>
              <a:gd name="connsiteX0" fmla="*/ 0 w 7133100"/>
              <a:gd name="connsiteY0" fmla="*/ 121168 h 2298336"/>
              <a:gd name="connsiteX1" fmla="*/ 121168 w 7133100"/>
              <a:gd name="connsiteY1" fmla="*/ 0 h 2298336"/>
              <a:gd name="connsiteX2" fmla="*/ 879152 w 7133100"/>
              <a:gd name="connsiteY2" fmla="*/ 0 h 2298336"/>
              <a:gd name="connsiteX3" fmla="*/ 1361506 w 7133100"/>
              <a:gd name="connsiteY3" fmla="*/ 0 h 2298336"/>
              <a:gd name="connsiteX4" fmla="*/ 2119490 w 7133100"/>
              <a:gd name="connsiteY4" fmla="*/ 0 h 2298336"/>
              <a:gd name="connsiteX5" fmla="*/ 2739658 w 7133100"/>
              <a:gd name="connsiteY5" fmla="*/ 0 h 2298336"/>
              <a:gd name="connsiteX6" fmla="*/ 3497642 w 7133100"/>
              <a:gd name="connsiteY6" fmla="*/ 0 h 2298336"/>
              <a:gd name="connsiteX7" fmla="*/ 4186719 w 7133100"/>
              <a:gd name="connsiteY7" fmla="*/ 0 h 2298336"/>
              <a:gd name="connsiteX8" fmla="*/ 4669072 w 7133100"/>
              <a:gd name="connsiteY8" fmla="*/ 0 h 2298336"/>
              <a:gd name="connsiteX9" fmla="*/ 5220333 w 7133100"/>
              <a:gd name="connsiteY9" fmla="*/ 0 h 2298336"/>
              <a:gd name="connsiteX10" fmla="*/ 5771594 w 7133100"/>
              <a:gd name="connsiteY10" fmla="*/ 0 h 2298336"/>
              <a:gd name="connsiteX11" fmla="*/ 7011932 w 7133100"/>
              <a:gd name="connsiteY11" fmla="*/ 0 h 2298336"/>
              <a:gd name="connsiteX12" fmla="*/ 7133100 w 7133100"/>
              <a:gd name="connsiteY12" fmla="*/ 121168 h 2298336"/>
              <a:gd name="connsiteX13" fmla="*/ 7133100 w 7133100"/>
              <a:gd name="connsiteY13" fmla="*/ 785941 h 2298336"/>
              <a:gd name="connsiteX14" fmla="*/ 7133100 w 7133100"/>
              <a:gd name="connsiteY14" fmla="*/ 1471275 h 2298336"/>
              <a:gd name="connsiteX15" fmla="*/ 7133100 w 7133100"/>
              <a:gd name="connsiteY15" fmla="*/ 2177168 h 2298336"/>
              <a:gd name="connsiteX16" fmla="*/ 7011932 w 7133100"/>
              <a:gd name="connsiteY16" fmla="*/ 2298336 h 2298336"/>
              <a:gd name="connsiteX17" fmla="*/ 6460671 w 7133100"/>
              <a:gd name="connsiteY17" fmla="*/ 2298336 h 2298336"/>
              <a:gd name="connsiteX18" fmla="*/ 5840502 w 7133100"/>
              <a:gd name="connsiteY18" fmla="*/ 2298336 h 2298336"/>
              <a:gd name="connsiteX19" fmla="*/ 5013610 w 7133100"/>
              <a:gd name="connsiteY19" fmla="*/ 2298336 h 2298336"/>
              <a:gd name="connsiteX20" fmla="*/ 4324534 w 7133100"/>
              <a:gd name="connsiteY20" fmla="*/ 2298336 h 2298336"/>
              <a:gd name="connsiteX21" fmla="*/ 3635458 w 7133100"/>
              <a:gd name="connsiteY21" fmla="*/ 2298336 h 2298336"/>
              <a:gd name="connsiteX22" fmla="*/ 2808566 w 7133100"/>
              <a:gd name="connsiteY22" fmla="*/ 2298336 h 2298336"/>
              <a:gd name="connsiteX23" fmla="*/ 1981674 w 7133100"/>
              <a:gd name="connsiteY23" fmla="*/ 2298336 h 2298336"/>
              <a:gd name="connsiteX24" fmla="*/ 1292598 w 7133100"/>
              <a:gd name="connsiteY24" fmla="*/ 2298336 h 2298336"/>
              <a:gd name="connsiteX25" fmla="*/ 121168 w 7133100"/>
              <a:gd name="connsiteY25" fmla="*/ 2298336 h 2298336"/>
              <a:gd name="connsiteX26" fmla="*/ 0 w 7133100"/>
              <a:gd name="connsiteY26" fmla="*/ 2177168 h 2298336"/>
              <a:gd name="connsiteX27" fmla="*/ 0 w 7133100"/>
              <a:gd name="connsiteY27" fmla="*/ 1532955 h 2298336"/>
              <a:gd name="connsiteX28" fmla="*/ 0 w 7133100"/>
              <a:gd name="connsiteY28" fmla="*/ 827061 h 2298336"/>
              <a:gd name="connsiteX29" fmla="*/ 0 w 7133100"/>
              <a:gd name="connsiteY29" fmla="*/ 121168 h 229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133100" h="2298336" fill="none" extrusionOk="0">
                <a:moveTo>
                  <a:pt x="0" y="121168"/>
                </a:moveTo>
                <a:cubicBezTo>
                  <a:pt x="11029" y="54716"/>
                  <a:pt x="41133" y="-1658"/>
                  <a:pt x="121168" y="0"/>
                </a:cubicBezTo>
                <a:cubicBezTo>
                  <a:pt x="321653" y="20449"/>
                  <a:pt x="547670" y="-27813"/>
                  <a:pt x="879152" y="0"/>
                </a:cubicBezTo>
                <a:cubicBezTo>
                  <a:pt x="1210634" y="27813"/>
                  <a:pt x="1192106" y="-4046"/>
                  <a:pt x="1361506" y="0"/>
                </a:cubicBezTo>
                <a:cubicBezTo>
                  <a:pt x="1530906" y="4046"/>
                  <a:pt x="1908271" y="34746"/>
                  <a:pt x="2119490" y="0"/>
                </a:cubicBezTo>
                <a:cubicBezTo>
                  <a:pt x="2330709" y="-34746"/>
                  <a:pt x="2470585" y="-9252"/>
                  <a:pt x="2739658" y="0"/>
                </a:cubicBezTo>
                <a:cubicBezTo>
                  <a:pt x="3008731" y="9252"/>
                  <a:pt x="3247197" y="37331"/>
                  <a:pt x="3497642" y="0"/>
                </a:cubicBezTo>
                <a:cubicBezTo>
                  <a:pt x="3748087" y="-37331"/>
                  <a:pt x="3990007" y="-23404"/>
                  <a:pt x="4186719" y="0"/>
                </a:cubicBezTo>
                <a:cubicBezTo>
                  <a:pt x="4383431" y="23404"/>
                  <a:pt x="4515916" y="9776"/>
                  <a:pt x="4669072" y="0"/>
                </a:cubicBezTo>
                <a:cubicBezTo>
                  <a:pt x="4822228" y="-9776"/>
                  <a:pt x="5053737" y="2994"/>
                  <a:pt x="5220333" y="0"/>
                </a:cubicBezTo>
                <a:cubicBezTo>
                  <a:pt x="5386929" y="-2994"/>
                  <a:pt x="5584931" y="-11153"/>
                  <a:pt x="5771594" y="0"/>
                </a:cubicBezTo>
                <a:cubicBezTo>
                  <a:pt x="5958257" y="11153"/>
                  <a:pt x="6757518" y="2482"/>
                  <a:pt x="7011932" y="0"/>
                </a:cubicBezTo>
                <a:cubicBezTo>
                  <a:pt x="7080853" y="-3146"/>
                  <a:pt x="7139432" y="40650"/>
                  <a:pt x="7133100" y="121168"/>
                </a:cubicBezTo>
                <a:cubicBezTo>
                  <a:pt x="7117781" y="290729"/>
                  <a:pt x="7138609" y="471545"/>
                  <a:pt x="7133100" y="785941"/>
                </a:cubicBezTo>
                <a:cubicBezTo>
                  <a:pt x="7127591" y="1100337"/>
                  <a:pt x="7103251" y="1201348"/>
                  <a:pt x="7133100" y="1471275"/>
                </a:cubicBezTo>
                <a:cubicBezTo>
                  <a:pt x="7162949" y="1741202"/>
                  <a:pt x="7140077" y="1954873"/>
                  <a:pt x="7133100" y="2177168"/>
                </a:cubicBezTo>
                <a:cubicBezTo>
                  <a:pt x="7129562" y="2257648"/>
                  <a:pt x="7092907" y="2297581"/>
                  <a:pt x="7011932" y="2298336"/>
                </a:cubicBezTo>
                <a:cubicBezTo>
                  <a:pt x="6900703" y="2276850"/>
                  <a:pt x="6659703" y="2274526"/>
                  <a:pt x="6460671" y="2298336"/>
                </a:cubicBezTo>
                <a:cubicBezTo>
                  <a:pt x="6261639" y="2322146"/>
                  <a:pt x="6003630" y="2283044"/>
                  <a:pt x="5840502" y="2298336"/>
                </a:cubicBezTo>
                <a:cubicBezTo>
                  <a:pt x="5677374" y="2313628"/>
                  <a:pt x="5293572" y="2339107"/>
                  <a:pt x="5013610" y="2298336"/>
                </a:cubicBezTo>
                <a:cubicBezTo>
                  <a:pt x="4733648" y="2257565"/>
                  <a:pt x="4609120" y="2317429"/>
                  <a:pt x="4324534" y="2298336"/>
                </a:cubicBezTo>
                <a:cubicBezTo>
                  <a:pt x="4039948" y="2279243"/>
                  <a:pt x="3936579" y="2316520"/>
                  <a:pt x="3635458" y="2298336"/>
                </a:cubicBezTo>
                <a:cubicBezTo>
                  <a:pt x="3334337" y="2280152"/>
                  <a:pt x="3050313" y="2283193"/>
                  <a:pt x="2808566" y="2298336"/>
                </a:cubicBezTo>
                <a:cubicBezTo>
                  <a:pt x="2566819" y="2313479"/>
                  <a:pt x="2329096" y="2280261"/>
                  <a:pt x="1981674" y="2298336"/>
                </a:cubicBezTo>
                <a:cubicBezTo>
                  <a:pt x="1634252" y="2316411"/>
                  <a:pt x="1481995" y="2288980"/>
                  <a:pt x="1292598" y="2298336"/>
                </a:cubicBezTo>
                <a:cubicBezTo>
                  <a:pt x="1103201" y="2307692"/>
                  <a:pt x="666290" y="2278451"/>
                  <a:pt x="121168" y="2298336"/>
                </a:cubicBezTo>
                <a:cubicBezTo>
                  <a:pt x="53813" y="2305784"/>
                  <a:pt x="13261" y="2245392"/>
                  <a:pt x="0" y="2177168"/>
                </a:cubicBezTo>
                <a:cubicBezTo>
                  <a:pt x="10606" y="1947140"/>
                  <a:pt x="-25377" y="1794846"/>
                  <a:pt x="0" y="1532955"/>
                </a:cubicBezTo>
                <a:cubicBezTo>
                  <a:pt x="25377" y="1271064"/>
                  <a:pt x="-276" y="1014536"/>
                  <a:pt x="0" y="827061"/>
                </a:cubicBezTo>
                <a:cubicBezTo>
                  <a:pt x="276" y="639586"/>
                  <a:pt x="-20548" y="314307"/>
                  <a:pt x="0" y="121168"/>
                </a:cubicBezTo>
                <a:close/>
              </a:path>
              <a:path w="7133100" h="2298336" stroke="0" extrusionOk="0">
                <a:moveTo>
                  <a:pt x="0" y="121168"/>
                </a:moveTo>
                <a:cubicBezTo>
                  <a:pt x="9256" y="67437"/>
                  <a:pt x="62035" y="-235"/>
                  <a:pt x="121168" y="0"/>
                </a:cubicBezTo>
                <a:cubicBezTo>
                  <a:pt x="399983" y="9463"/>
                  <a:pt x="573253" y="-29725"/>
                  <a:pt x="879152" y="0"/>
                </a:cubicBezTo>
                <a:cubicBezTo>
                  <a:pt x="1185051" y="29725"/>
                  <a:pt x="1339755" y="25310"/>
                  <a:pt x="1568228" y="0"/>
                </a:cubicBezTo>
                <a:cubicBezTo>
                  <a:pt x="1796701" y="-25310"/>
                  <a:pt x="1973577" y="8703"/>
                  <a:pt x="2326212" y="0"/>
                </a:cubicBezTo>
                <a:cubicBezTo>
                  <a:pt x="2678847" y="-8703"/>
                  <a:pt x="2716768" y="-30277"/>
                  <a:pt x="3084197" y="0"/>
                </a:cubicBezTo>
                <a:cubicBezTo>
                  <a:pt x="3451626" y="30277"/>
                  <a:pt x="3706196" y="-20426"/>
                  <a:pt x="3911088" y="0"/>
                </a:cubicBezTo>
                <a:cubicBezTo>
                  <a:pt x="4115980" y="20426"/>
                  <a:pt x="4253018" y="17397"/>
                  <a:pt x="4393442" y="0"/>
                </a:cubicBezTo>
                <a:cubicBezTo>
                  <a:pt x="4533866" y="-17397"/>
                  <a:pt x="4731561" y="23287"/>
                  <a:pt x="4875795" y="0"/>
                </a:cubicBezTo>
                <a:cubicBezTo>
                  <a:pt x="5020029" y="-23287"/>
                  <a:pt x="5306244" y="-2446"/>
                  <a:pt x="5633779" y="0"/>
                </a:cubicBezTo>
                <a:cubicBezTo>
                  <a:pt x="5961314" y="2446"/>
                  <a:pt x="6095913" y="15688"/>
                  <a:pt x="6322856" y="0"/>
                </a:cubicBezTo>
                <a:cubicBezTo>
                  <a:pt x="6549799" y="-15688"/>
                  <a:pt x="6872653" y="28472"/>
                  <a:pt x="7011932" y="0"/>
                </a:cubicBezTo>
                <a:cubicBezTo>
                  <a:pt x="7083098" y="-303"/>
                  <a:pt x="7126039" y="51656"/>
                  <a:pt x="7133100" y="121168"/>
                </a:cubicBezTo>
                <a:cubicBezTo>
                  <a:pt x="7103621" y="453689"/>
                  <a:pt x="7161217" y="567545"/>
                  <a:pt x="7133100" y="827061"/>
                </a:cubicBezTo>
                <a:cubicBezTo>
                  <a:pt x="7104983" y="1086577"/>
                  <a:pt x="7126808" y="1335979"/>
                  <a:pt x="7133100" y="1471275"/>
                </a:cubicBezTo>
                <a:cubicBezTo>
                  <a:pt x="7139392" y="1606571"/>
                  <a:pt x="7102605" y="1945493"/>
                  <a:pt x="7133100" y="2177168"/>
                </a:cubicBezTo>
                <a:cubicBezTo>
                  <a:pt x="7127197" y="2243200"/>
                  <a:pt x="7080373" y="2299878"/>
                  <a:pt x="7011932" y="2298336"/>
                </a:cubicBezTo>
                <a:cubicBezTo>
                  <a:pt x="6682931" y="2259125"/>
                  <a:pt x="6587155" y="2331948"/>
                  <a:pt x="6185040" y="2298336"/>
                </a:cubicBezTo>
                <a:cubicBezTo>
                  <a:pt x="5782925" y="2264724"/>
                  <a:pt x="5735597" y="2260842"/>
                  <a:pt x="5358149" y="2298336"/>
                </a:cubicBezTo>
                <a:cubicBezTo>
                  <a:pt x="4980701" y="2335830"/>
                  <a:pt x="4865794" y="2328784"/>
                  <a:pt x="4737980" y="2298336"/>
                </a:cubicBezTo>
                <a:cubicBezTo>
                  <a:pt x="4610166" y="2267888"/>
                  <a:pt x="4451749" y="2305557"/>
                  <a:pt x="4255626" y="2298336"/>
                </a:cubicBezTo>
                <a:cubicBezTo>
                  <a:pt x="4059503" y="2291115"/>
                  <a:pt x="4010897" y="2283997"/>
                  <a:pt x="3773273" y="2298336"/>
                </a:cubicBezTo>
                <a:cubicBezTo>
                  <a:pt x="3535649" y="2312675"/>
                  <a:pt x="3355006" y="2300213"/>
                  <a:pt x="3222012" y="2298336"/>
                </a:cubicBezTo>
                <a:cubicBezTo>
                  <a:pt x="3089018" y="2296459"/>
                  <a:pt x="2641101" y="2281594"/>
                  <a:pt x="2395120" y="2298336"/>
                </a:cubicBezTo>
                <a:cubicBezTo>
                  <a:pt x="2149139" y="2315078"/>
                  <a:pt x="2031340" y="2308913"/>
                  <a:pt x="1912767" y="2298336"/>
                </a:cubicBezTo>
                <a:cubicBezTo>
                  <a:pt x="1794194" y="2287759"/>
                  <a:pt x="1528943" y="2277183"/>
                  <a:pt x="1292598" y="2298336"/>
                </a:cubicBezTo>
                <a:cubicBezTo>
                  <a:pt x="1056253" y="2319489"/>
                  <a:pt x="545635" y="2348308"/>
                  <a:pt x="121168" y="2298336"/>
                </a:cubicBezTo>
                <a:cubicBezTo>
                  <a:pt x="63228" y="2303656"/>
                  <a:pt x="-9916" y="2241009"/>
                  <a:pt x="0" y="2177168"/>
                </a:cubicBezTo>
                <a:cubicBezTo>
                  <a:pt x="2323" y="1853047"/>
                  <a:pt x="34089" y="1600324"/>
                  <a:pt x="0" y="1450715"/>
                </a:cubicBezTo>
                <a:cubicBezTo>
                  <a:pt x="-34089" y="1301106"/>
                  <a:pt x="-30880" y="1123768"/>
                  <a:pt x="0" y="806501"/>
                </a:cubicBezTo>
                <a:cubicBezTo>
                  <a:pt x="30880" y="489234"/>
                  <a:pt x="30025" y="428313"/>
                  <a:pt x="0" y="121168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3262526336">
                  <a:prstGeom prst="roundRect">
                    <a:avLst>
                      <a:gd name="adj" fmla="val 52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Rounded Rectangle 38">
            <a:extLst>
              <a:ext uri="{FF2B5EF4-FFF2-40B4-BE49-F238E27FC236}">
                <a16:creationId xmlns:a16="http://schemas.microsoft.com/office/drawing/2014/main" id="{E00A5BB9-18BE-0693-B61B-353BAFC1D07F}"/>
              </a:ext>
            </a:extLst>
          </p:cNvPr>
          <p:cNvSpPr/>
          <p:nvPr/>
        </p:nvSpPr>
        <p:spPr bwMode="auto">
          <a:xfrm>
            <a:off x="3835283" y="4355036"/>
            <a:ext cx="7133100" cy="2298336"/>
          </a:xfrm>
          <a:custGeom>
            <a:avLst/>
            <a:gdLst>
              <a:gd name="connsiteX0" fmla="*/ 0 w 7133100"/>
              <a:gd name="connsiteY0" fmla="*/ 121168 h 2298336"/>
              <a:gd name="connsiteX1" fmla="*/ 121168 w 7133100"/>
              <a:gd name="connsiteY1" fmla="*/ 0 h 2298336"/>
              <a:gd name="connsiteX2" fmla="*/ 879152 w 7133100"/>
              <a:gd name="connsiteY2" fmla="*/ 0 h 2298336"/>
              <a:gd name="connsiteX3" fmla="*/ 1361506 w 7133100"/>
              <a:gd name="connsiteY3" fmla="*/ 0 h 2298336"/>
              <a:gd name="connsiteX4" fmla="*/ 2119490 w 7133100"/>
              <a:gd name="connsiteY4" fmla="*/ 0 h 2298336"/>
              <a:gd name="connsiteX5" fmla="*/ 2739658 w 7133100"/>
              <a:gd name="connsiteY5" fmla="*/ 0 h 2298336"/>
              <a:gd name="connsiteX6" fmla="*/ 3497642 w 7133100"/>
              <a:gd name="connsiteY6" fmla="*/ 0 h 2298336"/>
              <a:gd name="connsiteX7" fmla="*/ 4186719 w 7133100"/>
              <a:gd name="connsiteY7" fmla="*/ 0 h 2298336"/>
              <a:gd name="connsiteX8" fmla="*/ 4669072 w 7133100"/>
              <a:gd name="connsiteY8" fmla="*/ 0 h 2298336"/>
              <a:gd name="connsiteX9" fmla="*/ 5220333 w 7133100"/>
              <a:gd name="connsiteY9" fmla="*/ 0 h 2298336"/>
              <a:gd name="connsiteX10" fmla="*/ 5771594 w 7133100"/>
              <a:gd name="connsiteY10" fmla="*/ 0 h 2298336"/>
              <a:gd name="connsiteX11" fmla="*/ 7011932 w 7133100"/>
              <a:gd name="connsiteY11" fmla="*/ 0 h 2298336"/>
              <a:gd name="connsiteX12" fmla="*/ 7133100 w 7133100"/>
              <a:gd name="connsiteY12" fmla="*/ 121168 h 2298336"/>
              <a:gd name="connsiteX13" fmla="*/ 7133100 w 7133100"/>
              <a:gd name="connsiteY13" fmla="*/ 785941 h 2298336"/>
              <a:gd name="connsiteX14" fmla="*/ 7133100 w 7133100"/>
              <a:gd name="connsiteY14" fmla="*/ 1471275 h 2298336"/>
              <a:gd name="connsiteX15" fmla="*/ 7133100 w 7133100"/>
              <a:gd name="connsiteY15" fmla="*/ 2177168 h 2298336"/>
              <a:gd name="connsiteX16" fmla="*/ 7011932 w 7133100"/>
              <a:gd name="connsiteY16" fmla="*/ 2298336 h 2298336"/>
              <a:gd name="connsiteX17" fmla="*/ 6460671 w 7133100"/>
              <a:gd name="connsiteY17" fmla="*/ 2298336 h 2298336"/>
              <a:gd name="connsiteX18" fmla="*/ 5840502 w 7133100"/>
              <a:gd name="connsiteY18" fmla="*/ 2298336 h 2298336"/>
              <a:gd name="connsiteX19" fmla="*/ 5013610 w 7133100"/>
              <a:gd name="connsiteY19" fmla="*/ 2298336 h 2298336"/>
              <a:gd name="connsiteX20" fmla="*/ 4324534 w 7133100"/>
              <a:gd name="connsiteY20" fmla="*/ 2298336 h 2298336"/>
              <a:gd name="connsiteX21" fmla="*/ 3635458 w 7133100"/>
              <a:gd name="connsiteY21" fmla="*/ 2298336 h 2298336"/>
              <a:gd name="connsiteX22" fmla="*/ 2808566 w 7133100"/>
              <a:gd name="connsiteY22" fmla="*/ 2298336 h 2298336"/>
              <a:gd name="connsiteX23" fmla="*/ 1981674 w 7133100"/>
              <a:gd name="connsiteY23" fmla="*/ 2298336 h 2298336"/>
              <a:gd name="connsiteX24" fmla="*/ 1292598 w 7133100"/>
              <a:gd name="connsiteY24" fmla="*/ 2298336 h 2298336"/>
              <a:gd name="connsiteX25" fmla="*/ 121168 w 7133100"/>
              <a:gd name="connsiteY25" fmla="*/ 2298336 h 2298336"/>
              <a:gd name="connsiteX26" fmla="*/ 0 w 7133100"/>
              <a:gd name="connsiteY26" fmla="*/ 2177168 h 2298336"/>
              <a:gd name="connsiteX27" fmla="*/ 0 w 7133100"/>
              <a:gd name="connsiteY27" fmla="*/ 1532955 h 2298336"/>
              <a:gd name="connsiteX28" fmla="*/ 0 w 7133100"/>
              <a:gd name="connsiteY28" fmla="*/ 827061 h 2298336"/>
              <a:gd name="connsiteX29" fmla="*/ 0 w 7133100"/>
              <a:gd name="connsiteY29" fmla="*/ 121168 h 2298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133100" h="2298336" fill="none" extrusionOk="0">
                <a:moveTo>
                  <a:pt x="0" y="121168"/>
                </a:moveTo>
                <a:cubicBezTo>
                  <a:pt x="11029" y="54716"/>
                  <a:pt x="41133" y="-1658"/>
                  <a:pt x="121168" y="0"/>
                </a:cubicBezTo>
                <a:cubicBezTo>
                  <a:pt x="321653" y="20449"/>
                  <a:pt x="547670" y="-27813"/>
                  <a:pt x="879152" y="0"/>
                </a:cubicBezTo>
                <a:cubicBezTo>
                  <a:pt x="1210634" y="27813"/>
                  <a:pt x="1192106" y="-4046"/>
                  <a:pt x="1361506" y="0"/>
                </a:cubicBezTo>
                <a:cubicBezTo>
                  <a:pt x="1530906" y="4046"/>
                  <a:pt x="1908271" y="34746"/>
                  <a:pt x="2119490" y="0"/>
                </a:cubicBezTo>
                <a:cubicBezTo>
                  <a:pt x="2330709" y="-34746"/>
                  <a:pt x="2470585" y="-9252"/>
                  <a:pt x="2739658" y="0"/>
                </a:cubicBezTo>
                <a:cubicBezTo>
                  <a:pt x="3008731" y="9252"/>
                  <a:pt x="3247197" y="37331"/>
                  <a:pt x="3497642" y="0"/>
                </a:cubicBezTo>
                <a:cubicBezTo>
                  <a:pt x="3748087" y="-37331"/>
                  <a:pt x="3990007" y="-23404"/>
                  <a:pt x="4186719" y="0"/>
                </a:cubicBezTo>
                <a:cubicBezTo>
                  <a:pt x="4383431" y="23404"/>
                  <a:pt x="4515916" y="9776"/>
                  <a:pt x="4669072" y="0"/>
                </a:cubicBezTo>
                <a:cubicBezTo>
                  <a:pt x="4822228" y="-9776"/>
                  <a:pt x="5053737" y="2994"/>
                  <a:pt x="5220333" y="0"/>
                </a:cubicBezTo>
                <a:cubicBezTo>
                  <a:pt x="5386929" y="-2994"/>
                  <a:pt x="5584931" y="-11153"/>
                  <a:pt x="5771594" y="0"/>
                </a:cubicBezTo>
                <a:cubicBezTo>
                  <a:pt x="5958257" y="11153"/>
                  <a:pt x="6757518" y="2482"/>
                  <a:pt x="7011932" y="0"/>
                </a:cubicBezTo>
                <a:cubicBezTo>
                  <a:pt x="7080853" y="-3146"/>
                  <a:pt x="7139432" y="40650"/>
                  <a:pt x="7133100" y="121168"/>
                </a:cubicBezTo>
                <a:cubicBezTo>
                  <a:pt x="7117781" y="290729"/>
                  <a:pt x="7138609" y="471545"/>
                  <a:pt x="7133100" y="785941"/>
                </a:cubicBezTo>
                <a:cubicBezTo>
                  <a:pt x="7127591" y="1100337"/>
                  <a:pt x="7103251" y="1201348"/>
                  <a:pt x="7133100" y="1471275"/>
                </a:cubicBezTo>
                <a:cubicBezTo>
                  <a:pt x="7162949" y="1741202"/>
                  <a:pt x="7140077" y="1954873"/>
                  <a:pt x="7133100" y="2177168"/>
                </a:cubicBezTo>
                <a:cubicBezTo>
                  <a:pt x="7129562" y="2257648"/>
                  <a:pt x="7092907" y="2297581"/>
                  <a:pt x="7011932" y="2298336"/>
                </a:cubicBezTo>
                <a:cubicBezTo>
                  <a:pt x="6900703" y="2276850"/>
                  <a:pt x="6659703" y="2274526"/>
                  <a:pt x="6460671" y="2298336"/>
                </a:cubicBezTo>
                <a:cubicBezTo>
                  <a:pt x="6261639" y="2322146"/>
                  <a:pt x="6003630" y="2283044"/>
                  <a:pt x="5840502" y="2298336"/>
                </a:cubicBezTo>
                <a:cubicBezTo>
                  <a:pt x="5677374" y="2313628"/>
                  <a:pt x="5293572" y="2339107"/>
                  <a:pt x="5013610" y="2298336"/>
                </a:cubicBezTo>
                <a:cubicBezTo>
                  <a:pt x="4733648" y="2257565"/>
                  <a:pt x="4609120" y="2317429"/>
                  <a:pt x="4324534" y="2298336"/>
                </a:cubicBezTo>
                <a:cubicBezTo>
                  <a:pt x="4039948" y="2279243"/>
                  <a:pt x="3936579" y="2316520"/>
                  <a:pt x="3635458" y="2298336"/>
                </a:cubicBezTo>
                <a:cubicBezTo>
                  <a:pt x="3334337" y="2280152"/>
                  <a:pt x="3050313" y="2283193"/>
                  <a:pt x="2808566" y="2298336"/>
                </a:cubicBezTo>
                <a:cubicBezTo>
                  <a:pt x="2566819" y="2313479"/>
                  <a:pt x="2329096" y="2280261"/>
                  <a:pt x="1981674" y="2298336"/>
                </a:cubicBezTo>
                <a:cubicBezTo>
                  <a:pt x="1634252" y="2316411"/>
                  <a:pt x="1481995" y="2288980"/>
                  <a:pt x="1292598" y="2298336"/>
                </a:cubicBezTo>
                <a:cubicBezTo>
                  <a:pt x="1103201" y="2307692"/>
                  <a:pt x="666290" y="2278451"/>
                  <a:pt x="121168" y="2298336"/>
                </a:cubicBezTo>
                <a:cubicBezTo>
                  <a:pt x="53813" y="2305784"/>
                  <a:pt x="13261" y="2245392"/>
                  <a:pt x="0" y="2177168"/>
                </a:cubicBezTo>
                <a:cubicBezTo>
                  <a:pt x="10606" y="1947140"/>
                  <a:pt x="-25377" y="1794846"/>
                  <a:pt x="0" y="1532955"/>
                </a:cubicBezTo>
                <a:cubicBezTo>
                  <a:pt x="25377" y="1271064"/>
                  <a:pt x="-276" y="1014536"/>
                  <a:pt x="0" y="827061"/>
                </a:cubicBezTo>
                <a:cubicBezTo>
                  <a:pt x="276" y="639586"/>
                  <a:pt x="-20548" y="314307"/>
                  <a:pt x="0" y="121168"/>
                </a:cubicBezTo>
                <a:close/>
              </a:path>
              <a:path w="7133100" h="2298336" stroke="0" extrusionOk="0">
                <a:moveTo>
                  <a:pt x="0" y="121168"/>
                </a:moveTo>
                <a:cubicBezTo>
                  <a:pt x="9256" y="67437"/>
                  <a:pt x="62035" y="-235"/>
                  <a:pt x="121168" y="0"/>
                </a:cubicBezTo>
                <a:cubicBezTo>
                  <a:pt x="399983" y="9463"/>
                  <a:pt x="573253" y="-29725"/>
                  <a:pt x="879152" y="0"/>
                </a:cubicBezTo>
                <a:cubicBezTo>
                  <a:pt x="1185051" y="29725"/>
                  <a:pt x="1339755" y="25310"/>
                  <a:pt x="1568228" y="0"/>
                </a:cubicBezTo>
                <a:cubicBezTo>
                  <a:pt x="1796701" y="-25310"/>
                  <a:pt x="1973577" y="8703"/>
                  <a:pt x="2326212" y="0"/>
                </a:cubicBezTo>
                <a:cubicBezTo>
                  <a:pt x="2678847" y="-8703"/>
                  <a:pt x="2716768" y="-30277"/>
                  <a:pt x="3084197" y="0"/>
                </a:cubicBezTo>
                <a:cubicBezTo>
                  <a:pt x="3451626" y="30277"/>
                  <a:pt x="3706196" y="-20426"/>
                  <a:pt x="3911088" y="0"/>
                </a:cubicBezTo>
                <a:cubicBezTo>
                  <a:pt x="4115980" y="20426"/>
                  <a:pt x="4253018" y="17397"/>
                  <a:pt x="4393442" y="0"/>
                </a:cubicBezTo>
                <a:cubicBezTo>
                  <a:pt x="4533866" y="-17397"/>
                  <a:pt x="4731561" y="23287"/>
                  <a:pt x="4875795" y="0"/>
                </a:cubicBezTo>
                <a:cubicBezTo>
                  <a:pt x="5020029" y="-23287"/>
                  <a:pt x="5306244" y="-2446"/>
                  <a:pt x="5633779" y="0"/>
                </a:cubicBezTo>
                <a:cubicBezTo>
                  <a:pt x="5961314" y="2446"/>
                  <a:pt x="6095913" y="15688"/>
                  <a:pt x="6322856" y="0"/>
                </a:cubicBezTo>
                <a:cubicBezTo>
                  <a:pt x="6549799" y="-15688"/>
                  <a:pt x="6872653" y="28472"/>
                  <a:pt x="7011932" y="0"/>
                </a:cubicBezTo>
                <a:cubicBezTo>
                  <a:pt x="7083098" y="-303"/>
                  <a:pt x="7126039" y="51656"/>
                  <a:pt x="7133100" y="121168"/>
                </a:cubicBezTo>
                <a:cubicBezTo>
                  <a:pt x="7103621" y="453689"/>
                  <a:pt x="7161217" y="567545"/>
                  <a:pt x="7133100" y="827061"/>
                </a:cubicBezTo>
                <a:cubicBezTo>
                  <a:pt x="7104983" y="1086577"/>
                  <a:pt x="7126808" y="1335979"/>
                  <a:pt x="7133100" y="1471275"/>
                </a:cubicBezTo>
                <a:cubicBezTo>
                  <a:pt x="7139392" y="1606571"/>
                  <a:pt x="7102605" y="1945493"/>
                  <a:pt x="7133100" y="2177168"/>
                </a:cubicBezTo>
                <a:cubicBezTo>
                  <a:pt x="7127197" y="2243200"/>
                  <a:pt x="7080373" y="2299878"/>
                  <a:pt x="7011932" y="2298336"/>
                </a:cubicBezTo>
                <a:cubicBezTo>
                  <a:pt x="6682931" y="2259125"/>
                  <a:pt x="6587155" y="2331948"/>
                  <a:pt x="6185040" y="2298336"/>
                </a:cubicBezTo>
                <a:cubicBezTo>
                  <a:pt x="5782925" y="2264724"/>
                  <a:pt x="5735597" y="2260842"/>
                  <a:pt x="5358149" y="2298336"/>
                </a:cubicBezTo>
                <a:cubicBezTo>
                  <a:pt x="4980701" y="2335830"/>
                  <a:pt x="4865794" y="2328784"/>
                  <a:pt x="4737980" y="2298336"/>
                </a:cubicBezTo>
                <a:cubicBezTo>
                  <a:pt x="4610166" y="2267888"/>
                  <a:pt x="4451749" y="2305557"/>
                  <a:pt x="4255626" y="2298336"/>
                </a:cubicBezTo>
                <a:cubicBezTo>
                  <a:pt x="4059503" y="2291115"/>
                  <a:pt x="4010897" y="2283997"/>
                  <a:pt x="3773273" y="2298336"/>
                </a:cubicBezTo>
                <a:cubicBezTo>
                  <a:pt x="3535649" y="2312675"/>
                  <a:pt x="3355006" y="2300213"/>
                  <a:pt x="3222012" y="2298336"/>
                </a:cubicBezTo>
                <a:cubicBezTo>
                  <a:pt x="3089018" y="2296459"/>
                  <a:pt x="2641101" y="2281594"/>
                  <a:pt x="2395120" y="2298336"/>
                </a:cubicBezTo>
                <a:cubicBezTo>
                  <a:pt x="2149139" y="2315078"/>
                  <a:pt x="2031340" y="2308913"/>
                  <a:pt x="1912767" y="2298336"/>
                </a:cubicBezTo>
                <a:cubicBezTo>
                  <a:pt x="1794194" y="2287759"/>
                  <a:pt x="1528943" y="2277183"/>
                  <a:pt x="1292598" y="2298336"/>
                </a:cubicBezTo>
                <a:cubicBezTo>
                  <a:pt x="1056253" y="2319489"/>
                  <a:pt x="545635" y="2348308"/>
                  <a:pt x="121168" y="2298336"/>
                </a:cubicBezTo>
                <a:cubicBezTo>
                  <a:pt x="63228" y="2303656"/>
                  <a:pt x="-9916" y="2241009"/>
                  <a:pt x="0" y="2177168"/>
                </a:cubicBezTo>
                <a:cubicBezTo>
                  <a:pt x="2323" y="1853047"/>
                  <a:pt x="34089" y="1600324"/>
                  <a:pt x="0" y="1450715"/>
                </a:cubicBezTo>
                <a:cubicBezTo>
                  <a:pt x="-34089" y="1301106"/>
                  <a:pt x="-30880" y="1123768"/>
                  <a:pt x="0" y="806501"/>
                </a:cubicBezTo>
                <a:cubicBezTo>
                  <a:pt x="30880" y="489234"/>
                  <a:pt x="30025" y="428313"/>
                  <a:pt x="0" y="121168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3262526336">
                  <a:prstGeom prst="roundRect">
                    <a:avLst>
                      <a:gd name="adj" fmla="val 5272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7" name="Rounded Rectangle 38">
            <a:extLst>
              <a:ext uri="{FF2B5EF4-FFF2-40B4-BE49-F238E27FC236}">
                <a16:creationId xmlns:a16="http://schemas.microsoft.com/office/drawing/2014/main" id="{D6F307C4-BC7A-FF11-9415-B044BC78482E}"/>
              </a:ext>
            </a:extLst>
          </p:cNvPr>
          <p:cNvSpPr/>
          <p:nvPr/>
        </p:nvSpPr>
        <p:spPr bwMode="auto">
          <a:xfrm>
            <a:off x="3771403" y="1721209"/>
            <a:ext cx="7419642" cy="2317050"/>
          </a:xfrm>
          <a:noFill/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4" name="Straight Connector">
            <a:extLst>
              <a:ext uri="{FF2B5EF4-FFF2-40B4-BE49-F238E27FC236}">
                <a16:creationId xmlns:a16="http://schemas.microsoft.com/office/drawing/2014/main" id="{CD762BE1-37D6-31AA-C0E0-844DD4F8F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69015" y="557731"/>
            <a:ext cx="0" cy="991014"/>
          </a:xfrm>
          <a:prstGeom prst="line">
            <a:avLst/>
          </a:prstGeom>
          <a:ln w="19050">
            <a:solidFill>
              <a:schemeClr val="tx1">
                <a:alpha val="1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">
            <a:extLst>
              <a:ext uri="{FF2B5EF4-FFF2-40B4-BE49-F238E27FC236}">
                <a16:creationId xmlns:a16="http://schemas.microsoft.com/office/drawing/2014/main" id="{6AF81192-E52D-2EDF-CF32-E1F11185AF51}"/>
              </a:ext>
            </a:extLst>
          </p:cNvPr>
          <p:cNvSpPr txBox="1">
            <a:spLocks/>
          </p:cNvSpPr>
          <p:nvPr/>
        </p:nvSpPr>
        <p:spPr>
          <a:xfrm>
            <a:off x="2830003" y="1093869"/>
            <a:ext cx="7947258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4070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tabLst>
                <a:tab pos="1636660" algn="l"/>
              </a:tabLst>
              <a:defRPr/>
            </a:pPr>
            <a:r>
              <a:rPr kumimoji="0" lang="en-US" sz="2400" b="1" i="0" u="none" strike="noStrike" kern="1200" cap="none" spc="-50" normalizeH="0" baseline="0" noProof="0">
                <a:ln w="3175">
                  <a:noFill/>
                </a:ln>
                <a:gradFill flip="none" rotWithShape="1">
                  <a:gsLst>
                    <a:gs pos="100000">
                      <a:srgbClr val="49C5B1"/>
                    </a:gs>
                    <a:gs pos="0">
                      <a:srgbClr val="FFA38B"/>
                    </a:gs>
                    <a:gs pos="32000">
                      <a:srgbClr val="D59ED7"/>
                    </a:gs>
                    <a:gs pos="68000">
                      <a:srgbClr val="8DC8E8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More ways to enable Link to Fabric …</a:t>
            </a: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5D49CA5-9711-25EB-1280-E2CCD57A5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667" y="549815"/>
            <a:ext cx="8850361" cy="553998"/>
          </a:xfrm>
        </p:spPr>
        <p:txBody>
          <a:bodyPr>
            <a:normAutofit/>
          </a:bodyPr>
          <a:lstStyle/>
          <a:p>
            <a:r>
              <a:rPr kumimoji="0" lang="en-CA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Introducing Mirrored Dataverse</a:t>
            </a:r>
            <a:endParaRPr lang="en-US"/>
          </a:p>
        </p:txBody>
      </p:sp>
      <p:pic>
        <p:nvPicPr>
          <p:cNvPr id="9" name="Picture 8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18EB9F7E-AFA4-95F3-873E-250C0EB73B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4740" y="576455"/>
            <a:ext cx="886746" cy="886746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B797E0A5-2569-4BB6-5C43-F31C684CFC87}"/>
              </a:ext>
            </a:extLst>
          </p:cNvPr>
          <p:cNvSpPr txBox="1"/>
          <p:nvPr/>
        </p:nvSpPr>
        <p:spPr>
          <a:xfrm>
            <a:off x="1143569" y="776239"/>
            <a:ext cx="218008" cy="553998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8DC8E8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+</a:t>
            </a:r>
          </a:p>
        </p:txBody>
      </p:sp>
      <p:grpSp>
        <p:nvGrpSpPr>
          <p:cNvPr id="90" name="Group 89" hidden="1">
            <a:extLst>
              <a:ext uri="{FF2B5EF4-FFF2-40B4-BE49-F238E27FC236}">
                <a16:creationId xmlns:a16="http://schemas.microsoft.com/office/drawing/2014/main" id="{7EC0B933-2712-8596-E09D-80B34EC47657}"/>
              </a:ext>
            </a:extLst>
          </p:cNvPr>
          <p:cNvGrpSpPr/>
          <p:nvPr/>
        </p:nvGrpSpPr>
        <p:grpSpPr>
          <a:xfrm>
            <a:off x="6716297" y="3808771"/>
            <a:ext cx="3502174" cy="1231679"/>
            <a:chOff x="6716297" y="3841598"/>
            <a:chExt cx="3502174" cy="1231679"/>
          </a:xfrm>
        </p:grpSpPr>
        <p:pic>
          <p:nvPicPr>
            <p:cNvPr id="49" name="Picture 48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A5C4F82E-F569-D59B-DEB8-B29F99136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4071" y="3841598"/>
              <a:ext cx="914400" cy="914400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BF6F582-193A-118B-59B3-92E9200A75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4548" y="4257020"/>
              <a:ext cx="1235577" cy="245430"/>
            </a:xfrm>
            <a:custGeom>
              <a:avLst/>
              <a:gdLst>
                <a:gd name="connsiteX0" fmla="*/ 0 w 1235577"/>
                <a:gd name="connsiteY0" fmla="*/ 0 h 245430"/>
                <a:gd name="connsiteX1" fmla="*/ 580721 w 1235577"/>
                <a:gd name="connsiteY1" fmla="*/ 115352 h 245430"/>
                <a:gd name="connsiteX2" fmla="*/ 1235577 w 1235577"/>
                <a:gd name="connsiteY2" fmla="*/ 245430 h 24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5577" h="245430" fill="none" extrusionOk="0">
                  <a:moveTo>
                    <a:pt x="0" y="0"/>
                  </a:moveTo>
                  <a:cubicBezTo>
                    <a:pt x="216603" y="65783"/>
                    <a:pt x="318768" y="92598"/>
                    <a:pt x="580721" y="115352"/>
                  </a:cubicBezTo>
                  <a:cubicBezTo>
                    <a:pt x="842674" y="138106"/>
                    <a:pt x="1056482" y="228156"/>
                    <a:pt x="1235577" y="245430"/>
                  </a:cubicBezTo>
                </a:path>
                <a:path w="1235577" h="245430" fill="none" stroke="0" extrusionOk="0">
                  <a:moveTo>
                    <a:pt x="0" y="0"/>
                  </a:moveTo>
                  <a:cubicBezTo>
                    <a:pt x="196383" y="25359"/>
                    <a:pt x="492543" y="103608"/>
                    <a:pt x="642500" y="127624"/>
                  </a:cubicBezTo>
                  <a:cubicBezTo>
                    <a:pt x="792457" y="151640"/>
                    <a:pt x="987542" y="180637"/>
                    <a:pt x="1235577" y="24543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5" name="Picture 44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42D1315E-CBC0-9E54-C63F-9EFD07A6B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351" y="4272309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5AFCB99-EEFE-FC7A-51F1-DE2538816DC9}"/>
                </a:ext>
              </a:extLst>
            </p:cNvPr>
            <p:cNvCxnSpPr>
              <a:cxnSpLocks/>
            </p:cNvCxnSpPr>
            <p:nvPr/>
          </p:nvCxnSpPr>
          <p:spPr>
            <a:xfrm>
              <a:off x="6716297" y="4844089"/>
              <a:ext cx="1176163" cy="64101"/>
            </a:xfrm>
            <a:custGeom>
              <a:avLst/>
              <a:gdLst>
                <a:gd name="connsiteX0" fmla="*/ 0 w 1176163"/>
                <a:gd name="connsiteY0" fmla="*/ 0 h 64101"/>
                <a:gd name="connsiteX1" fmla="*/ 552797 w 1176163"/>
                <a:gd name="connsiteY1" fmla="*/ 30127 h 64101"/>
                <a:gd name="connsiteX2" fmla="*/ 1176163 w 1176163"/>
                <a:gd name="connsiteY2" fmla="*/ 64101 h 6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6163" h="64101" fill="none" extrusionOk="0">
                  <a:moveTo>
                    <a:pt x="0" y="0"/>
                  </a:moveTo>
                  <a:cubicBezTo>
                    <a:pt x="224198" y="-4787"/>
                    <a:pt x="418012" y="27772"/>
                    <a:pt x="552797" y="30127"/>
                  </a:cubicBezTo>
                  <a:cubicBezTo>
                    <a:pt x="687582" y="32482"/>
                    <a:pt x="872429" y="61377"/>
                    <a:pt x="1176163" y="64101"/>
                  </a:cubicBezTo>
                </a:path>
                <a:path w="1176163" h="64101" fill="none" stroke="0" extrusionOk="0">
                  <a:moveTo>
                    <a:pt x="0" y="0"/>
                  </a:moveTo>
                  <a:cubicBezTo>
                    <a:pt x="238179" y="-16783"/>
                    <a:pt x="331784" y="9751"/>
                    <a:pt x="611605" y="33333"/>
                  </a:cubicBezTo>
                  <a:cubicBezTo>
                    <a:pt x="891426" y="56914"/>
                    <a:pt x="916195" y="75224"/>
                    <a:pt x="1176163" y="64101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 hidden="1">
            <a:extLst>
              <a:ext uri="{FF2B5EF4-FFF2-40B4-BE49-F238E27FC236}">
                <a16:creationId xmlns:a16="http://schemas.microsoft.com/office/drawing/2014/main" id="{F579CDC1-50AA-C07F-5C4F-3C771C82BCB5}"/>
              </a:ext>
            </a:extLst>
          </p:cNvPr>
          <p:cNvGrpSpPr/>
          <p:nvPr/>
        </p:nvGrpSpPr>
        <p:grpSpPr>
          <a:xfrm>
            <a:off x="6716297" y="3371286"/>
            <a:ext cx="3190013" cy="1472803"/>
            <a:chOff x="6716297" y="3371286"/>
            <a:chExt cx="3190013" cy="1472803"/>
          </a:xfrm>
        </p:grpSpPr>
        <p:pic>
          <p:nvPicPr>
            <p:cNvPr id="50" name="Picture 49" descr="A white square with a graph&#10;&#10;AI-generated content may be incorrect.">
              <a:extLst>
                <a:ext uri="{FF2B5EF4-FFF2-40B4-BE49-F238E27FC236}">
                  <a16:creationId xmlns:a16="http://schemas.microsoft.com/office/drawing/2014/main" id="{A5A872AA-95E2-C9CE-7C3A-AB4963EDD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91910" y="3371286"/>
              <a:ext cx="914400" cy="914400"/>
            </a:xfrm>
            <a:prstGeom prst="rect">
              <a:avLst/>
            </a:prstGeom>
          </p:spPr>
        </p:pic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5360AF9E-1629-9135-6CD4-DC452DA7216F}"/>
                </a:ext>
              </a:extLst>
            </p:cNvPr>
            <p:cNvCxnSpPr>
              <a:cxnSpLocks/>
              <a:stCxn id="46" idx="3"/>
            </p:cNvCxnSpPr>
            <p:nvPr/>
          </p:nvCxnSpPr>
          <p:spPr>
            <a:xfrm flipV="1">
              <a:off x="8582812" y="3863400"/>
              <a:ext cx="605197" cy="168200"/>
            </a:xfrm>
            <a:custGeom>
              <a:avLst/>
              <a:gdLst>
                <a:gd name="connsiteX0" fmla="*/ 0 w 605197"/>
                <a:gd name="connsiteY0" fmla="*/ 0 h 168200"/>
                <a:gd name="connsiteX1" fmla="*/ 605197 w 605197"/>
                <a:gd name="connsiteY1" fmla="*/ 168200 h 168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5197" h="168200" fill="none" extrusionOk="0">
                  <a:moveTo>
                    <a:pt x="0" y="0"/>
                  </a:moveTo>
                  <a:cubicBezTo>
                    <a:pt x="135145" y="58277"/>
                    <a:pt x="426626" y="148711"/>
                    <a:pt x="605197" y="168200"/>
                  </a:cubicBezTo>
                </a:path>
                <a:path w="605197" h="168200" fill="none" stroke="0" extrusionOk="0">
                  <a:moveTo>
                    <a:pt x="0" y="0"/>
                  </a:moveTo>
                  <a:cubicBezTo>
                    <a:pt x="183215" y="79148"/>
                    <a:pt x="382193" y="109015"/>
                    <a:pt x="605197" y="168200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 descr="A white and purple doted logo&#10;&#10;AI-generated content may be incorrect.">
              <a:extLst>
                <a:ext uri="{FF2B5EF4-FFF2-40B4-BE49-F238E27FC236}">
                  <a16:creationId xmlns:a16="http://schemas.microsoft.com/office/drawing/2014/main" id="{9C1A4DCE-BDCC-AF4C-3B5E-D129A34E3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1844" y="3631116"/>
              <a:ext cx="800968" cy="800968"/>
            </a:xfrm>
            <a:prstGeom prst="rect">
              <a:avLst/>
            </a:prstGeom>
            <a:noFill/>
            <a:effectLst>
              <a:glow rad="152400">
                <a:srgbClr val="FFB900">
                  <a:alpha val="72000"/>
                </a:srgbClr>
              </a:glo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67A445E-EABD-6F09-318D-6D4580191C59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 flipV="1">
              <a:off x="6716297" y="4031600"/>
              <a:ext cx="1065547" cy="812489"/>
            </a:xfrm>
            <a:custGeom>
              <a:avLst/>
              <a:gdLst>
                <a:gd name="connsiteX0" fmla="*/ 0 w 1065547"/>
                <a:gd name="connsiteY0" fmla="*/ 0 h 812489"/>
                <a:gd name="connsiteX1" fmla="*/ 500807 w 1065547"/>
                <a:gd name="connsiteY1" fmla="*/ 381870 h 812489"/>
                <a:gd name="connsiteX2" fmla="*/ 1065547 w 1065547"/>
                <a:gd name="connsiteY2" fmla="*/ 812489 h 8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5547" h="812489" fill="none" extrusionOk="0">
                  <a:moveTo>
                    <a:pt x="0" y="0"/>
                  </a:moveTo>
                  <a:cubicBezTo>
                    <a:pt x="171500" y="99228"/>
                    <a:pt x="330341" y="242458"/>
                    <a:pt x="500807" y="381870"/>
                  </a:cubicBezTo>
                  <a:cubicBezTo>
                    <a:pt x="671273" y="521282"/>
                    <a:pt x="911279" y="656590"/>
                    <a:pt x="1065547" y="812489"/>
                  </a:cubicBezTo>
                </a:path>
                <a:path w="1065547" h="812489" fill="none" stroke="0" extrusionOk="0">
                  <a:moveTo>
                    <a:pt x="0" y="0"/>
                  </a:moveTo>
                  <a:cubicBezTo>
                    <a:pt x="197011" y="180000"/>
                    <a:pt x="383132" y="261842"/>
                    <a:pt x="554084" y="422494"/>
                  </a:cubicBezTo>
                  <a:cubicBezTo>
                    <a:pt x="725036" y="583146"/>
                    <a:pt x="902419" y="670634"/>
                    <a:pt x="1065547" y="812489"/>
                  </a:cubicBezTo>
                </a:path>
              </a:pathLst>
            </a:custGeom>
            <a:ln w="76200" cap="rnd">
              <a:gradFill flip="none" rotWithShape="1">
                <a:gsLst>
                  <a:gs pos="0">
                    <a:srgbClr val="0A6BBA"/>
                  </a:gs>
                  <a:gs pos="100000">
                    <a:srgbClr val="318581"/>
                  </a:gs>
                </a:gsLst>
                <a:path path="circle">
                  <a:fillToRect l="100000" t="100000"/>
                </a:path>
                <a:tileRect r="-100000" b="-100000"/>
              </a:gradFill>
              <a:headEnd type="none" w="lg" len="sm"/>
              <a:tailEnd type="triangle" w="sm" len="sm"/>
              <a:extLst>
                <a:ext uri="{C807C97D-BFC1-408E-A445-0C87EB9F89A2}">
                  <ask:lineSketchStyleProps xmlns:ask="http://schemas.microsoft.com/office/drawing/2018/sketchyshapes" sd="1819583497">
                    <a:prstGeom prst="straightConnector1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!!Fabric">
            <a:extLst>
              <a:ext uri="{FF2B5EF4-FFF2-40B4-BE49-F238E27FC236}">
                <a16:creationId xmlns:a16="http://schemas.microsoft.com/office/drawing/2014/main" id="{7EA208A6-2CB9-6754-0EBD-5B0D6EFBF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98967" y="662819"/>
            <a:ext cx="714017" cy="714017"/>
          </a:xfrm>
          <a:prstGeom prst="rect">
            <a:avLst/>
          </a:prstGeom>
        </p:spPr>
      </p:pic>
      <p:pic>
        <p:nvPicPr>
          <p:cNvPr id="5" name="Picture 4" descr="A green circle and circles&#10;&#10;Description automatically generated with medium confidence">
            <a:extLst>
              <a:ext uri="{FF2B5EF4-FFF2-40B4-BE49-F238E27FC236}">
                <a16:creationId xmlns:a16="http://schemas.microsoft.com/office/drawing/2014/main" id="{F1767491-E6FE-25BA-9660-5928C0ED79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0229" y="3750446"/>
            <a:ext cx="1340577" cy="134057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647D44-BA86-2846-CF0C-2ED4076FFA4E}"/>
              </a:ext>
            </a:extLst>
          </p:cNvPr>
          <p:cNvSpPr/>
          <p:nvPr/>
        </p:nvSpPr>
        <p:spPr bwMode="auto">
          <a:xfrm>
            <a:off x="1090625" y="3331991"/>
            <a:ext cx="1719787" cy="1840472"/>
          </a:xfrm>
          <a:custGeom>
            <a:avLst/>
            <a:gdLst>
              <a:gd name="connsiteX0" fmla="*/ 0 w 1719787"/>
              <a:gd name="connsiteY0" fmla="*/ 286637 h 1840472"/>
              <a:gd name="connsiteX1" fmla="*/ 286637 w 1719787"/>
              <a:gd name="connsiteY1" fmla="*/ 0 h 1840472"/>
              <a:gd name="connsiteX2" fmla="*/ 882824 w 1719787"/>
              <a:gd name="connsiteY2" fmla="*/ 0 h 1840472"/>
              <a:gd name="connsiteX3" fmla="*/ 1433150 w 1719787"/>
              <a:gd name="connsiteY3" fmla="*/ 0 h 1840472"/>
              <a:gd name="connsiteX4" fmla="*/ 1719787 w 1719787"/>
              <a:gd name="connsiteY4" fmla="*/ 286637 h 1840472"/>
              <a:gd name="connsiteX5" fmla="*/ 1719787 w 1719787"/>
              <a:gd name="connsiteY5" fmla="*/ 882220 h 1840472"/>
              <a:gd name="connsiteX6" fmla="*/ 1719787 w 1719787"/>
              <a:gd name="connsiteY6" fmla="*/ 1553835 h 1840472"/>
              <a:gd name="connsiteX7" fmla="*/ 1433150 w 1719787"/>
              <a:gd name="connsiteY7" fmla="*/ 1840472 h 1840472"/>
              <a:gd name="connsiteX8" fmla="*/ 836963 w 1719787"/>
              <a:gd name="connsiteY8" fmla="*/ 1840472 h 1840472"/>
              <a:gd name="connsiteX9" fmla="*/ 286637 w 1719787"/>
              <a:gd name="connsiteY9" fmla="*/ 1840472 h 1840472"/>
              <a:gd name="connsiteX10" fmla="*/ 0 w 1719787"/>
              <a:gd name="connsiteY10" fmla="*/ 1553835 h 1840472"/>
              <a:gd name="connsiteX11" fmla="*/ 0 w 1719787"/>
              <a:gd name="connsiteY11" fmla="*/ 920236 h 1840472"/>
              <a:gd name="connsiteX12" fmla="*/ 0 w 1719787"/>
              <a:gd name="connsiteY12" fmla="*/ 286637 h 1840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19787" h="1840472" fill="none" extrusionOk="0">
                <a:moveTo>
                  <a:pt x="0" y="286637"/>
                </a:moveTo>
                <a:cubicBezTo>
                  <a:pt x="-1987" y="92559"/>
                  <a:pt x="118954" y="-5482"/>
                  <a:pt x="286637" y="0"/>
                </a:cubicBezTo>
                <a:cubicBezTo>
                  <a:pt x="466489" y="-8516"/>
                  <a:pt x="711805" y="8049"/>
                  <a:pt x="882824" y="0"/>
                </a:cubicBezTo>
                <a:cubicBezTo>
                  <a:pt x="1053843" y="-8049"/>
                  <a:pt x="1272497" y="-25462"/>
                  <a:pt x="1433150" y="0"/>
                </a:cubicBezTo>
                <a:cubicBezTo>
                  <a:pt x="1587172" y="-10263"/>
                  <a:pt x="1724164" y="124258"/>
                  <a:pt x="1719787" y="286637"/>
                </a:cubicBezTo>
                <a:cubicBezTo>
                  <a:pt x="1747087" y="575375"/>
                  <a:pt x="1724852" y="692741"/>
                  <a:pt x="1719787" y="882220"/>
                </a:cubicBezTo>
                <a:cubicBezTo>
                  <a:pt x="1714722" y="1071699"/>
                  <a:pt x="1738689" y="1351558"/>
                  <a:pt x="1719787" y="1553835"/>
                </a:cubicBezTo>
                <a:cubicBezTo>
                  <a:pt x="1714911" y="1674538"/>
                  <a:pt x="1598011" y="1836179"/>
                  <a:pt x="1433150" y="1840472"/>
                </a:cubicBezTo>
                <a:cubicBezTo>
                  <a:pt x="1302635" y="1845993"/>
                  <a:pt x="1024742" y="1820118"/>
                  <a:pt x="836963" y="1840472"/>
                </a:cubicBezTo>
                <a:cubicBezTo>
                  <a:pt x="649184" y="1860826"/>
                  <a:pt x="449929" y="1852211"/>
                  <a:pt x="286637" y="1840472"/>
                </a:cubicBezTo>
                <a:cubicBezTo>
                  <a:pt x="113284" y="1836304"/>
                  <a:pt x="16210" y="1715150"/>
                  <a:pt x="0" y="1553835"/>
                </a:cubicBezTo>
                <a:cubicBezTo>
                  <a:pt x="-6599" y="1283601"/>
                  <a:pt x="183" y="1118715"/>
                  <a:pt x="0" y="920236"/>
                </a:cubicBezTo>
                <a:cubicBezTo>
                  <a:pt x="-183" y="721757"/>
                  <a:pt x="-18063" y="416005"/>
                  <a:pt x="0" y="286637"/>
                </a:cubicBezTo>
                <a:close/>
              </a:path>
              <a:path w="1719787" h="1840472" stroke="0" extrusionOk="0">
                <a:moveTo>
                  <a:pt x="0" y="286637"/>
                </a:moveTo>
                <a:cubicBezTo>
                  <a:pt x="26730" y="121148"/>
                  <a:pt x="112858" y="-18576"/>
                  <a:pt x="286637" y="0"/>
                </a:cubicBezTo>
                <a:cubicBezTo>
                  <a:pt x="512077" y="24931"/>
                  <a:pt x="636435" y="-16522"/>
                  <a:pt x="825498" y="0"/>
                </a:cubicBezTo>
                <a:cubicBezTo>
                  <a:pt x="1014561" y="16522"/>
                  <a:pt x="1215079" y="-1904"/>
                  <a:pt x="1433150" y="0"/>
                </a:cubicBezTo>
                <a:cubicBezTo>
                  <a:pt x="1588333" y="4099"/>
                  <a:pt x="1728478" y="138140"/>
                  <a:pt x="1719787" y="286637"/>
                </a:cubicBezTo>
                <a:cubicBezTo>
                  <a:pt x="1701184" y="600661"/>
                  <a:pt x="1689006" y="717829"/>
                  <a:pt x="1719787" y="932908"/>
                </a:cubicBezTo>
                <a:cubicBezTo>
                  <a:pt x="1750568" y="1147987"/>
                  <a:pt x="1734913" y="1283236"/>
                  <a:pt x="1719787" y="1553835"/>
                </a:cubicBezTo>
                <a:cubicBezTo>
                  <a:pt x="1712484" y="1745688"/>
                  <a:pt x="1583225" y="1813825"/>
                  <a:pt x="1433150" y="1840472"/>
                </a:cubicBezTo>
                <a:cubicBezTo>
                  <a:pt x="1222172" y="1851281"/>
                  <a:pt x="1113611" y="1851270"/>
                  <a:pt x="871359" y="1840472"/>
                </a:cubicBezTo>
                <a:cubicBezTo>
                  <a:pt x="629107" y="1829674"/>
                  <a:pt x="455027" y="1833809"/>
                  <a:pt x="286637" y="1840472"/>
                </a:cubicBezTo>
                <a:cubicBezTo>
                  <a:pt x="136705" y="1842115"/>
                  <a:pt x="1949" y="1696222"/>
                  <a:pt x="0" y="1553835"/>
                </a:cubicBezTo>
                <a:cubicBezTo>
                  <a:pt x="-21366" y="1398538"/>
                  <a:pt x="10476" y="1240575"/>
                  <a:pt x="0" y="932908"/>
                </a:cubicBezTo>
                <a:cubicBezTo>
                  <a:pt x="-10476" y="625241"/>
                  <a:pt x="-12197" y="604921"/>
                  <a:pt x="0" y="286637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55979484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78316E-7501-F793-CB8E-A504003F2108}"/>
              </a:ext>
            </a:extLst>
          </p:cNvPr>
          <p:cNvCxnSpPr>
            <a:cxnSpLocks/>
            <a:stCxn id="5" idx="3"/>
            <a:endCxn id="83" idx="1"/>
          </p:cNvCxnSpPr>
          <p:nvPr/>
        </p:nvCxnSpPr>
        <p:spPr>
          <a:xfrm flipV="1">
            <a:off x="2620806" y="3255967"/>
            <a:ext cx="1773925" cy="1164768"/>
          </a:xfrm>
          <a:custGeom>
            <a:avLst/>
            <a:gdLst>
              <a:gd name="connsiteX0" fmla="*/ 0 w 1773925"/>
              <a:gd name="connsiteY0" fmla="*/ 0 h 1164768"/>
              <a:gd name="connsiteX1" fmla="*/ 443481 w 1773925"/>
              <a:gd name="connsiteY1" fmla="*/ 291192 h 1164768"/>
              <a:gd name="connsiteX2" fmla="*/ 922441 w 1773925"/>
              <a:gd name="connsiteY2" fmla="*/ 605679 h 1164768"/>
              <a:gd name="connsiteX3" fmla="*/ 1383662 w 1773925"/>
              <a:gd name="connsiteY3" fmla="*/ 908519 h 1164768"/>
              <a:gd name="connsiteX4" fmla="*/ 1773925 w 1773925"/>
              <a:gd name="connsiteY4" fmla="*/ 1164768 h 1164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3925" h="1164768" fill="none" extrusionOk="0">
                <a:moveTo>
                  <a:pt x="0" y="0"/>
                </a:moveTo>
                <a:cubicBezTo>
                  <a:pt x="138824" y="74793"/>
                  <a:pt x="262077" y="182933"/>
                  <a:pt x="443481" y="291192"/>
                </a:cubicBezTo>
                <a:cubicBezTo>
                  <a:pt x="624885" y="399451"/>
                  <a:pt x="697460" y="484890"/>
                  <a:pt x="922441" y="605679"/>
                </a:cubicBezTo>
                <a:cubicBezTo>
                  <a:pt x="1147422" y="726468"/>
                  <a:pt x="1264935" y="826555"/>
                  <a:pt x="1383662" y="908519"/>
                </a:cubicBezTo>
                <a:cubicBezTo>
                  <a:pt x="1502389" y="990484"/>
                  <a:pt x="1598885" y="1069908"/>
                  <a:pt x="1773925" y="1164768"/>
                </a:cubicBezTo>
              </a:path>
              <a:path w="1773925" h="1164768" fill="none" stroke="0" extrusionOk="0">
                <a:moveTo>
                  <a:pt x="0" y="0"/>
                </a:moveTo>
                <a:cubicBezTo>
                  <a:pt x="148344" y="119517"/>
                  <a:pt x="312190" y="214809"/>
                  <a:pt x="478960" y="314487"/>
                </a:cubicBezTo>
                <a:cubicBezTo>
                  <a:pt x="645730" y="414165"/>
                  <a:pt x="676297" y="457276"/>
                  <a:pt x="869223" y="570736"/>
                </a:cubicBezTo>
                <a:cubicBezTo>
                  <a:pt x="1062150" y="684196"/>
                  <a:pt x="1143855" y="733755"/>
                  <a:pt x="1330444" y="873576"/>
                </a:cubicBezTo>
                <a:cubicBezTo>
                  <a:pt x="1517033" y="1013397"/>
                  <a:pt x="1627905" y="1054912"/>
                  <a:pt x="1773925" y="1164768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226455348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7CE6926-0EBD-2814-38EF-751C951AD991}"/>
              </a:ext>
            </a:extLst>
          </p:cNvPr>
          <p:cNvSpPr txBox="1"/>
          <p:nvPr/>
        </p:nvSpPr>
        <p:spPr>
          <a:xfrm>
            <a:off x="1269386" y="3450505"/>
            <a:ext cx="13978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BF9474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Dataverse</a:t>
            </a:r>
          </a:p>
        </p:txBody>
      </p:sp>
      <p:sp>
        <p:nvSpPr>
          <p:cNvPr id="97" name="Rounded Rectangle 38">
            <a:extLst>
              <a:ext uri="{FF2B5EF4-FFF2-40B4-BE49-F238E27FC236}">
                <a16:creationId xmlns:a16="http://schemas.microsoft.com/office/drawing/2014/main" id="{CC22BA68-6109-847B-6FD8-07D6318DCD41}"/>
              </a:ext>
            </a:extLst>
          </p:cNvPr>
          <p:cNvSpPr/>
          <p:nvPr/>
        </p:nvSpPr>
        <p:spPr bwMode="auto">
          <a:xfrm>
            <a:off x="3771403" y="4322196"/>
            <a:ext cx="7419642" cy="2317050"/>
          </a:xfrm>
          <a:noFill/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982FB8E-1B4A-7991-7187-7CF1DC84472D}"/>
              </a:ext>
            </a:extLst>
          </p:cNvPr>
          <p:cNvSpPr txBox="1"/>
          <p:nvPr/>
        </p:nvSpPr>
        <p:spPr>
          <a:xfrm>
            <a:off x="4043330" y="4464815"/>
            <a:ext cx="2954250" cy="307777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DE971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Functional Workspace(s)</a:t>
            </a:r>
          </a:p>
        </p:txBody>
      </p:sp>
      <p:pic>
        <p:nvPicPr>
          <p:cNvPr id="105" name="!!Fabric Logo">
            <a:extLst>
              <a:ext uri="{FF2B5EF4-FFF2-40B4-BE49-F238E27FC236}">
                <a16:creationId xmlns:a16="http://schemas.microsoft.com/office/drawing/2014/main" id="{A39CC198-3E88-EF7D-0679-9E29E71B4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66021" y="4178299"/>
            <a:ext cx="777271" cy="733343"/>
          </a:xfrm>
          <a:prstGeom prst="rect">
            <a:avLst/>
          </a:prstGeom>
        </p:spPr>
      </p:pic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F5D01896-813B-B681-0630-0A58D8E3ECB2}"/>
              </a:ext>
            </a:extLst>
          </p:cNvPr>
          <p:cNvSpPr/>
          <p:nvPr/>
        </p:nvSpPr>
        <p:spPr bwMode="auto">
          <a:xfrm>
            <a:off x="4394731" y="5588658"/>
            <a:ext cx="1163674" cy="62629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BF9474">
                <a:alpha val="4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Shortcuts</a:t>
            </a:r>
            <a:endParaRPr kumimoji="0" lang="en-US" sz="1400" b="1" i="0" u="none" strike="noStrike" kern="1200" cap="none" spc="0" normalizeH="0" baseline="0" noProof="0">
              <a:ln w="12700">
                <a:solidFill>
                  <a:srgbClr val="091F2C"/>
                </a:solidFill>
              </a:ln>
              <a:solidFill>
                <a:srgbClr val="091F2C"/>
              </a:solidFill>
              <a:effectLst/>
              <a:uLnTx/>
              <a:uFillTx/>
              <a:latin typeface="Ink Free" panose="03080402000500000000" pitchFamily="66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A5CC4A1D-99CB-F5FD-7150-F48A69CF17A2}"/>
              </a:ext>
            </a:extLst>
          </p:cNvPr>
          <p:cNvSpPr/>
          <p:nvPr/>
        </p:nvSpPr>
        <p:spPr bwMode="auto">
          <a:xfrm>
            <a:off x="4070789" y="5354244"/>
            <a:ext cx="1650150" cy="1121284"/>
          </a:xfrm>
          <a:custGeom>
            <a:avLst/>
            <a:gdLst>
              <a:gd name="connsiteX0" fmla="*/ 0 w 1650150"/>
              <a:gd name="connsiteY0" fmla="*/ 186884 h 1121284"/>
              <a:gd name="connsiteX1" fmla="*/ 186884 w 1650150"/>
              <a:gd name="connsiteY1" fmla="*/ 0 h 1121284"/>
              <a:gd name="connsiteX2" fmla="*/ 825075 w 1650150"/>
              <a:gd name="connsiteY2" fmla="*/ 0 h 1121284"/>
              <a:gd name="connsiteX3" fmla="*/ 1463266 w 1650150"/>
              <a:gd name="connsiteY3" fmla="*/ 0 h 1121284"/>
              <a:gd name="connsiteX4" fmla="*/ 1650150 w 1650150"/>
              <a:gd name="connsiteY4" fmla="*/ 186884 h 1121284"/>
              <a:gd name="connsiteX5" fmla="*/ 1650150 w 1650150"/>
              <a:gd name="connsiteY5" fmla="*/ 575592 h 1121284"/>
              <a:gd name="connsiteX6" fmla="*/ 1650150 w 1650150"/>
              <a:gd name="connsiteY6" fmla="*/ 934400 h 1121284"/>
              <a:gd name="connsiteX7" fmla="*/ 1463266 w 1650150"/>
              <a:gd name="connsiteY7" fmla="*/ 1121284 h 1121284"/>
              <a:gd name="connsiteX8" fmla="*/ 850603 w 1650150"/>
              <a:gd name="connsiteY8" fmla="*/ 1121284 h 1121284"/>
              <a:gd name="connsiteX9" fmla="*/ 186884 w 1650150"/>
              <a:gd name="connsiteY9" fmla="*/ 1121284 h 1121284"/>
              <a:gd name="connsiteX10" fmla="*/ 0 w 1650150"/>
              <a:gd name="connsiteY10" fmla="*/ 934400 h 1121284"/>
              <a:gd name="connsiteX11" fmla="*/ 0 w 1650150"/>
              <a:gd name="connsiteY11" fmla="*/ 560642 h 1121284"/>
              <a:gd name="connsiteX12" fmla="*/ 0 w 1650150"/>
              <a:gd name="connsiteY12" fmla="*/ 186884 h 112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0150" h="1121284" fill="none" extrusionOk="0">
                <a:moveTo>
                  <a:pt x="0" y="186884"/>
                </a:moveTo>
                <a:cubicBezTo>
                  <a:pt x="-9026" y="80919"/>
                  <a:pt x="79527" y="-9147"/>
                  <a:pt x="186884" y="0"/>
                </a:cubicBezTo>
                <a:cubicBezTo>
                  <a:pt x="356298" y="15620"/>
                  <a:pt x="691345" y="-18960"/>
                  <a:pt x="825075" y="0"/>
                </a:cubicBezTo>
                <a:cubicBezTo>
                  <a:pt x="958805" y="18960"/>
                  <a:pt x="1316746" y="19659"/>
                  <a:pt x="1463266" y="0"/>
                </a:cubicBezTo>
                <a:cubicBezTo>
                  <a:pt x="1576130" y="-10547"/>
                  <a:pt x="1657155" y="77842"/>
                  <a:pt x="1650150" y="186884"/>
                </a:cubicBezTo>
                <a:cubicBezTo>
                  <a:pt x="1663861" y="343594"/>
                  <a:pt x="1665632" y="482041"/>
                  <a:pt x="1650150" y="575592"/>
                </a:cubicBezTo>
                <a:cubicBezTo>
                  <a:pt x="1634668" y="669143"/>
                  <a:pt x="1660798" y="808467"/>
                  <a:pt x="1650150" y="934400"/>
                </a:cubicBezTo>
                <a:cubicBezTo>
                  <a:pt x="1659633" y="1058484"/>
                  <a:pt x="1544382" y="1124660"/>
                  <a:pt x="1463266" y="1121284"/>
                </a:cubicBezTo>
                <a:cubicBezTo>
                  <a:pt x="1240416" y="1139706"/>
                  <a:pt x="1015981" y="1119220"/>
                  <a:pt x="850603" y="1121284"/>
                </a:cubicBezTo>
                <a:cubicBezTo>
                  <a:pt x="685225" y="1123348"/>
                  <a:pt x="328949" y="1116346"/>
                  <a:pt x="186884" y="1121284"/>
                </a:cubicBezTo>
                <a:cubicBezTo>
                  <a:pt x="64294" y="1106168"/>
                  <a:pt x="10077" y="1041395"/>
                  <a:pt x="0" y="934400"/>
                </a:cubicBezTo>
                <a:cubicBezTo>
                  <a:pt x="-2540" y="763014"/>
                  <a:pt x="4128" y="731888"/>
                  <a:pt x="0" y="560642"/>
                </a:cubicBezTo>
                <a:cubicBezTo>
                  <a:pt x="-4128" y="389396"/>
                  <a:pt x="15267" y="341964"/>
                  <a:pt x="0" y="186884"/>
                </a:cubicBezTo>
                <a:close/>
              </a:path>
              <a:path w="1650150" h="1121284" stroke="0" extrusionOk="0">
                <a:moveTo>
                  <a:pt x="0" y="186884"/>
                </a:moveTo>
                <a:cubicBezTo>
                  <a:pt x="12725" y="74231"/>
                  <a:pt x="76766" y="2967"/>
                  <a:pt x="186884" y="0"/>
                </a:cubicBezTo>
                <a:cubicBezTo>
                  <a:pt x="337774" y="27554"/>
                  <a:pt x="598062" y="17457"/>
                  <a:pt x="812311" y="0"/>
                </a:cubicBezTo>
                <a:cubicBezTo>
                  <a:pt x="1026560" y="-17457"/>
                  <a:pt x="1323501" y="-2908"/>
                  <a:pt x="1463266" y="0"/>
                </a:cubicBezTo>
                <a:cubicBezTo>
                  <a:pt x="1566857" y="9613"/>
                  <a:pt x="1646357" y="91792"/>
                  <a:pt x="1650150" y="186884"/>
                </a:cubicBezTo>
                <a:cubicBezTo>
                  <a:pt x="1659298" y="305039"/>
                  <a:pt x="1654419" y="411988"/>
                  <a:pt x="1650150" y="538217"/>
                </a:cubicBezTo>
                <a:cubicBezTo>
                  <a:pt x="1645881" y="664446"/>
                  <a:pt x="1655220" y="786965"/>
                  <a:pt x="1650150" y="934400"/>
                </a:cubicBezTo>
                <a:cubicBezTo>
                  <a:pt x="1633899" y="1018923"/>
                  <a:pt x="1583856" y="1137121"/>
                  <a:pt x="1463266" y="1121284"/>
                </a:cubicBezTo>
                <a:cubicBezTo>
                  <a:pt x="1294377" y="1132957"/>
                  <a:pt x="1130714" y="1123579"/>
                  <a:pt x="863366" y="1121284"/>
                </a:cubicBezTo>
                <a:cubicBezTo>
                  <a:pt x="596018" y="1118989"/>
                  <a:pt x="373687" y="1136355"/>
                  <a:pt x="186884" y="1121284"/>
                </a:cubicBezTo>
                <a:cubicBezTo>
                  <a:pt x="98310" y="1137735"/>
                  <a:pt x="-12651" y="1032982"/>
                  <a:pt x="0" y="934400"/>
                </a:cubicBezTo>
                <a:cubicBezTo>
                  <a:pt x="6766" y="807479"/>
                  <a:pt x="-6165" y="659314"/>
                  <a:pt x="0" y="560642"/>
                </a:cubicBezTo>
                <a:cubicBezTo>
                  <a:pt x="6165" y="461970"/>
                  <a:pt x="17816" y="342609"/>
                  <a:pt x="0" y="186884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216877072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119" name="Picture 118" descr="A white and blue sign with a wave and house&#10;&#10;AI-generated content may be incorrect.">
            <a:extLst>
              <a:ext uri="{FF2B5EF4-FFF2-40B4-BE49-F238E27FC236}">
                <a16:creationId xmlns:a16="http://schemas.microsoft.com/office/drawing/2014/main" id="{A6809BFA-1A4F-67E4-B906-4C8E662F89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68" y="5082721"/>
            <a:ext cx="438360" cy="438360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A96AAB8-7919-867A-4453-FD0600100EB3}"/>
              </a:ext>
            </a:extLst>
          </p:cNvPr>
          <p:cNvCxnSpPr>
            <a:cxnSpLocks/>
            <a:stCxn id="117" idx="3"/>
            <a:endCxn id="19" idx="1"/>
          </p:cNvCxnSpPr>
          <p:nvPr/>
        </p:nvCxnSpPr>
        <p:spPr>
          <a:xfrm>
            <a:off x="5558405" y="5901806"/>
            <a:ext cx="809900" cy="90577"/>
          </a:xfrm>
          <a:custGeom>
            <a:avLst/>
            <a:gdLst>
              <a:gd name="connsiteX0" fmla="*/ 0 w 809900"/>
              <a:gd name="connsiteY0" fmla="*/ 0 h 90577"/>
              <a:gd name="connsiteX1" fmla="*/ 380653 w 809900"/>
              <a:gd name="connsiteY1" fmla="*/ 42571 h 90577"/>
              <a:gd name="connsiteX2" fmla="*/ 809900 w 809900"/>
              <a:gd name="connsiteY2" fmla="*/ 90577 h 9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900" h="90577" fill="none" extrusionOk="0">
                <a:moveTo>
                  <a:pt x="0" y="0"/>
                </a:moveTo>
                <a:cubicBezTo>
                  <a:pt x="129210" y="25287"/>
                  <a:pt x="265194" y="10962"/>
                  <a:pt x="380653" y="42571"/>
                </a:cubicBezTo>
                <a:cubicBezTo>
                  <a:pt x="496112" y="74180"/>
                  <a:pt x="706519" y="72666"/>
                  <a:pt x="809900" y="90577"/>
                </a:cubicBezTo>
              </a:path>
              <a:path w="809900" h="90577" fill="none" stroke="0" extrusionOk="0">
                <a:moveTo>
                  <a:pt x="0" y="0"/>
                </a:moveTo>
                <a:cubicBezTo>
                  <a:pt x="174982" y="23795"/>
                  <a:pt x="222589" y="25365"/>
                  <a:pt x="421148" y="47100"/>
                </a:cubicBezTo>
                <a:cubicBezTo>
                  <a:pt x="619707" y="68835"/>
                  <a:pt x="728094" y="69810"/>
                  <a:pt x="809900" y="90577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609D66C7-49A0-C2DE-2558-CBC976C57F64}"/>
              </a:ext>
            </a:extLst>
          </p:cNvPr>
          <p:cNvCxnSpPr>
            <a:cxnSpLocks/>
            <a:stCxn id="5" idx="3"/>
            <a:endCxn id="117" idx="1"/>
          </p:cNvCxnSpPr>
          <p:nvPr/>
        </p:nvCxnSpPr>
        <p:spPr>
          <a:xfrm>
            <a:off x="2620806" y="4420735"/>
            <a:ext cx="1773925" cy="1481071"/>
          </a:xfrm>
          <a:custGeom>
            <a:avLst/>
            <a:gdLst>
              <a:gd name="connsiteX0" fmla="*/ 0 w 1773925"/>
              <a:gd name="connsiteY0" fmla="*/ 0 h 1481071"/>
              <a:gd name="connsiteX1" fmla="*/ 443481 w 1773925"/>
              <a:gd name="connsiteY1" fmla="*/ 370268 h 1481071"/>
              <a:gd name="connsiteX2" fmla="*/ 922441 w 1773925"/>
              <a:gd name="connsiteY2" fmla="*/ 770157 h 1481071"/>
              <a:gd name="connsiteX3" fmla="*/ 1383662 w 1773925"/>
              <a:gd name="connsiteY3" fmla="*/ 1155235 h 1481071"/>
              <a:gd name="connsiteX4" fmla="*/ 1773925 w 1773925"/>
              <a:gd name="connsiteY4" fmla="*/ 1481071 h 1481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3925" h="1481071" fill="none" extrusionOk="0">
                <a:moveTo>
                  <a:pt x="0" y="0"/>
                </a:moveTo>
                <a:cubicBezTo>
                  <a:pt x="105047" y="91676"/>
                  <a:pt x="315104" y="263472"/>
                  <a:pt x="443481" y="370268"/>
                </a:cubicBezTo>
                <a:cubicBezTo>
                  <a:pt x="571858" y="477063"/>
                  <a:pt x="764480" y="660474"/>
                  <a:pt x="922441" y="770157"/>
                </a:cubicBezTo>
                <a:cubicBezTo>
                  <a:pt x="1080402" y="879840"/>
                  <a:pt x="1194868" y="987671"/>
                  <a:pt x="1383662" y="1155235"/>
                </a:cubicBezTo>
                <a:cubicBezTo>
                  <a:pt x="1572455" y="1322799"/>
                  <a:pt x="1630868" y="1380556"/>
                  <a:pt x="1773925" y="1481071"/>
                </a:cubicBezTo>
              </a:path>
              <a:path w="1773925" h="1481071" fill="none" stroke="0" extrusionOk="0">
                <a:moveTo>
                  <a:pt x="0" y="0"/>
                </a:moveTo>
                <a:cubicBezTo>
                  <a:pt x="173141" y="137266"/>
                  <a:pt x="352674" y="273468"/>
                  <a:pt x="478960" y="399889"/>
                </a:cubicBezTo>
                <a:cubicBezTo>
                  <a:pt x="605246" y="526311"/>
                  <a:pt x="773873" y="648836"/>
                  <a:pt x="869223" y="725725"/>
                </a:cubicBezTo>
                <a:cubicBezTo>
                  <a:pt x="964573" y="802614"/>
                  <a:pt x="1130201" y="931927"/>
                  <a:pt x="1330444" y="1110803"/>
                </a:cubicBezTo>
                <a:cubicBezTo>
                  <a:pt x="1530687" y="1289679"/>
                  <a:pt x="1663978" y="1381029"/>
                  <a:pt x="1773925" y="1481071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226455348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3EEC50CD-40B1-7CF2-7EA4-33F7B30717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74" y="4542510"/>
            <a:ext cx="625306" cy="625306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675954D-92AC-5C98-7EA1-D609434BD034}"/>
              </a:ext>
            </a:extLst>
          </p:cNvPr>
          <p:cNvSpPr/>
          <p:nvPr/>
        </p:nvSpPr>
        <p:spPr bwMode="auto">
          <a:xfrm>
            <a:off x="6368305" y="5679730"/>
            <a:ext cx="781632" cy="625306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chemeClr val="tx1">
                <a:lumMod val="8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Views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107F13-E587-84E2-4A6A-0F855B07F3EB}"/>
              </a:ext>
            </a:extLst>
          </p:cNvPr>
          <p:cNvSpPr/>
          <p:nvPr/>
        </p:nvSpPr>
        <p:spPr bwMode="auto">
          <a:xfrm>
            <a:off x="7795036" y="5679730"/>
            <a:ext cx="869047" cy="625306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FFC000">
                <a:alpha val="51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Curated</a:t>
            </a:r>
            <a:br>
              <a:rPr kumimoji="0" lang="en-US" sz="10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</a:br>
            <a:r>
              <a:rPr kumimoji="0" lang="en-US" sz="10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Tables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0517ACE-E60F-CBAF-9C22-7AA0380D42C5}"/>
              </a:ext>
            </a:extLst>
          </p:cNvPr>
          <p:cNvSpPr/>
          <p:nvPr/>
        </p:nvSpPr>
        <p:spPr bwMode="auto">
          <a:xfrm>
            <a:off x="6203140" y="5362953"/>
            <a:ext cx="2620706" cy="1111100"/>
          </a:xfrm>
          <a:custGeom>
            <a:avLst/>
            <a:gdLst>
              <a:gd name="connsiteX0" fmla="*/ 0 w 2620706"/>
              <a:gd name="connsiteY0" fmla="*/ 185187 h 1111100"/>
              <a:gd name="connsiteX1" fmla="*/ 185187 w 2620706"/>
              <a:gd name="connsiteY1" fmla="*/ 0 h 1111100"/>
              <a:gd name="connsiteX2" fmla="*/ 792777 w 2620706"/>
              <a:gd name="connsiteY2" fmla="*/ 0 h 1111100"/>
              <a:gd name="connsiteX3" fmla="*/ 1332856 w 2620706"/>
              <a:gd name="connsiteY3" fmla="*/ 0 h 1111100"/>
              <a:gd name="connsiteX4" fmla="*/ 1850433 w 2620706"/>
              <a:gd name="connsiteY4" fmla="*/ 0 h 1111100"/>
              <a:gd name="connsiteX5" fmla="*/ 2435519 w 2620706"/>
              <a:gd name="connsiteY5" fmla="*/ 0 h 1111100"/>
              <a:gd name="connsiteX6" fmla="*/ 2620706 w 2620706"/>
              <a:gd name="connsiteY6" fmla="*/ 185187 h 1111100"/>
              <a:gd name="connsiteX7" fmla="*/ 2620706 w 2620706"/>
              <a:gd name="connsiteY7" fmla="*/ 533328 h 1111100"/>
              <a:gd name="connsiteX8" fmla="*/ 2620706 w 2620706"/>
              <a:gd name="connsiteY8" fmla="*/ 925913 h 1111100"/>
              <a:gd name="connsiteX9" fmla="*/ 2435519 w 2620706"/>
              <a:gd name="connsiteY9" fmla="*/ 1111100 h 1111100"/>
              <a:gd name="connsiteX10" fmla="*/ 1827929 w 2620706"/>
              <a:gd name="connsiteY10" fmla="*/ 1111100 h 1111100"/>
              <a:gd name="connsiteX11" fmla="*/ 1310353 w 2620706"/>
              <a:gd name="connsiteY11" fmla="*/ 1111100 h 1111100"/>
              <a:gd name="connsiteX12" fmla="*/ 792777 w 2620706"/>
              <a:gd name="connsiteY12" fmla="*/ 1111100 h 1111100"/>
              <a:gd name="connsiteX13" fmla="*/ 185187 w 2620706"/>
              <a:gd name="connsiteY13" fmla="*/ 1111100 h 1111100"/>
              <a:gd name="connsiteX14" fmla="*/ 0 w 2620706"/>
              <a:gd name="connsiteY14" fmla="*/ 925913 h 1111100"/>
              <a:gd name="connsiteX15" fmla="*/ 0 w 2620706"/>
              <a:gd name="connsiteY15" fmla="*/ 555550 h 1111100"/>
              <a:gd name="connsiteX16" fmla="*/ 0 w 2620706"/>
              <a:gd name="connsiteY16" fmla="*/ 185187 h 111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20706" h="1111100" fill="none" extrusionOk="0">
                <a:moveTo>
                  <a:pt x="0" y="185187"/>
                </a:moveTo>
                <a:cubicBezTo>
                  <a:pt x="-6009" y="77099"/>
                  <a:pt x="91391" y="-7242"/>
                  <a:pt x="185187" y="0"/>
                </a:cubicBezTo>
                <a:cubicBezTo>
                  <a:pt x="420025" y="-20865"/>
                  <a:pt x="490778" y="-5439"/>
                  <a:pt x="792777" y="0"/>
                </a:cubicBezTo>
                <a:cubicBezTo>
                  <a:pt x="1094776" y="5439"/>
                  <a:pt x="1149028" y="10266"/>
                  <a:pt x="1332856" y="0"/>
                </a:cubicBezTo>
                <a:cubicBezTo>
                  <a:pt x="1516684" y="-10266"/>
                  <a:pt x="1645530" y="322"/>
                  <a:pt x="1850433" y="0"/>
                </a:cubicBezTo>
                <a:cubicBezTo>
                  <a:pt x="2055336" y="-322"/>
                  <a:pt x="2172798" y="25523"/>
                  <a:pt x="2435519" y="0"/>
                </a:cubicBezTo>
                <a:cubicBezTo>
                  <a:pt x="2547041" y="14016"/>
                  <a:pt x="2637433" y="79928"/>
                  <a:pt x="2620706" y="185187"/>
                </a:cubicBezTo>
                <a:cubicBezTo>
                  <a:pt x="2615339" y="348738"/>
                  <a:pt x="2626860" y="396724"/>
                  <a:pt x="2620706" y="533328"/>
                </a:cubicBezTo>
                <a:cubicBezTo>
                  <a:pt x="2614552" y="669932"/>
                  <a:pt x="2637529" y="743592"/>
                  <a:pt x="2620706" y="925913"/>
                </a:cubicBezTo>
                <a:cubicBezTo>
                  <a:pt x="2608208" y="1035412"/>
                  <a:pt x="2535831" y="1097287"/>
                  <a:pt x="2435519" y="1111100"/>
                </a:cubicBezTo>
                <a:cubicBezTo>
                  <a:pt x="2189231" y="1120379"/>
                  <a:pt x="2121631" y="1131859"/>
                  <a:pt x="1827929" y="1111100"/>
                </a:cubicBezTo>
                <a:cubicBezTo>
                  <a:pt x="1534227" y="1090342"/>
                  <a:pt x="1525722" y="1086357"/>
                  <a:pt x="1310353" y="1111100"/>
                </a:cubicBezTo>
                <a:cubicBezTo>
                  <a:pt x="1094984" y="1135843"/>
                  <a:pt x="1015300" y="1103218"/>
                  <a:pt x="792777" y="1111100"/>
                </a:cubicBezTo>
                <a:cubicBezTo>
                  <a:pt x="570254" y="1118982"/>
                  <a:pt x="391059" y="1115231"/>
                  <a:pt x="185187" y="1111100"/>
                </a:cubicBezTo>
                <a:cubicBezTo>
                  <a:pt x="93732" y="1120574"/>
                  <a:pt x="14167" y="1025507"/>
                  <a:pt x="0" y="925913"/>
                </a:cubicBezTo>
                <a:cubicBezTo>
                  <a:pt x="17583" y="781171"/>
                  <a:pt x="10064" y="675201"/>
                  <a:pt x="0" y="555550"/>
                </a:cubicBezTo>
                <a:cubicBezTo>
                  <a:pt x="-10064" y="435899"/>
                  <a:pt x="-1291" y="311601"/>
                  <a:pt x="0" y="185187"/>
                </a:cubicBezTo>
                <a:close/>
              </a:path>
              <a:path w="2620706" h="1111100" stroke="0" extrusionOk="0">
                <a:moveTo>
                  <a:pt x="0" y="185187"/>
                </a:moveTo>
                <a:cubicBezTo>
                  <a:pt x="-9240" y="79793"/>
                  <a:pt x="83000" y="-6658"/>
                  <a:pt x="185187" y="0"/>
                </a:cubicBezTo>
                <a:cubicBezTo>
                  <a:pt x="380045" y="8132"/>
                  <a:pt x="563811" y="17847"/>
                  <a:pt x="747770" y="0"/>
                </a:cubicBezTo>
                <a:cubicBezTo>
                  <a:pt x="931729" y="-17847"/>
                  <a:pt x="1118609" y="26431"/>
                  <a:pt x="1310353" y="0"/>
                </a:cubicBezTo>
                <a:cubicBezTo>
                  <a:pt x="1502097" y="-26431"/>
                  <a:pt x="1631229" y="-2291"/>
                  <a:pt x="1917943" y="0"/>
                </a:cubicBezTo>
                <a:cubicBezTo>
                  <a:pt x="2204657" y="2291"/>
                  <a:pt x="2190323" y="8545"/>
                  <a:pt x="2435519" y="0"/>
                </a:cubicBezTo>
                <a:cubicBezTo>
                  <a:pt x="2540138" y="1253"/>
                  <a:pt x="2632401" y="71327"/>
                  <a:pt x="2620706" y="185187"/>
                </a:cubicBezTo>
                <a:cubicBezTo>
                  <a:pt x="2632959" y="307889"/>
                  <a:pt x="2635911" y="463573"/>
                  <a:pt x="2620706" y="533328"/>
                </a:cubicBezTo>
                <a:cubicBezTo>
                  <a:pt x="2605501" y="603083"/>
                  <a:pt x="2605802" y="729996"/>
                  <a:pt x="2620706" y="925913"/>
                </a:cubicBezTo>
                <a:cubicBezTo>
                  <a:pt x="2618108" y="1031840"/>
                  <a:pt x="2527947" y="1111522"/>
                  <a:pt x="2435519" y="1111100"/>
                </a:cubicBezTo>
                <a:cubicBezTo>
                  <a:pt x="2259915" y="1084271"/>
                  <a:pt x="2025884" y="1092040"/>
                  <a:pt x="1850433" y="1111100"/>
                </a:cubicBezTo>
                <a:cubicBezTo>
                  <a:pt x="1674982" y="1130160"/>
                  <a:pt x="1498134" y="1087882"/>
                  <a:pt x="1287850" y="1111100"/>
                </a:cubicBezTo>
                <a:cubicBezTo>
                  <a:pt x="1077566" y="1134318"/>
                  <a:pt x="833634" y="1088803"/>
                  <a:pt x="702763" y="1111100"/>
                </a:cubicBezTo>
                <a:cubicBezTo>
                  <a:pt x="571892" y="1133397"/>
                  <a:pt x="311004" y="1105544"/>
                  <a:pt x="185187" y="1111100"/>
                </a:cubicBezTo>
                <a:cubicBezTo>
                  <a:pt x="62742" y="1102310"/>
                  <a:pt x="-3051" y="1048574"/>
                  <a:pt x="0" y="925913"/>
                </a:cubicBezTo>
                <a:cubicBezTo>
                  <a:pt x="11402" y="769726"/>
                  <a:pt x="1517" y="739416"/>
                  <a:pt x="0" y="577772"/>
                </a:cubicBezTo>
                <a:cubicBezTo>
                  <a:pt x="-1517" y="416128"/>
                  <a:pt x="-10449" y="319779"/>
                  <a:pt x="0" y="185187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423992103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22" name="Picture 21" descr="A blue and white sign with a black background&#10;&#10;AI-generated content may be incorrect.">
            <a:extLst>
              <a:ext uri="{FF2B5EF4-FFF2-40B4-BE49-F238E27FC236}">
                <a16:creationId xmlns:a16="http://schemas.microsoft.com/office/drawing/2014/main" id="{77006436-DDAF-8B5D-D144-3D64CC5436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23" y="5023301"/>
            <a:ext cx="500245" cy="500244"/>
          </a:xfrm>
          <a:prstGeom prst="rect">
            <a:avLst/>
          </a:prstGeom>
        </p:spPr>
      </p:pic>
      <p:pic>
        <p:nvPicPr>
          <p:cNvPr id="23" name="Picture 22" descr="A white and green logo&#10;&#10;AI-generated content may be incorrect.">
            <a:extLst>
              <a:ext uri="{FF2B5EF4-FFF2-40B4-BE49-F238E27FC236}">
                <a16:creationId xmlns:a16="http://schemas.microsoft.com/office/drawing/2014/main" id="{8CFB626F-66EF-50A9-4F1C-7CA82F81DC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94" y="4953924"/>
            <a:ext cx="526797" cy="526797"/>
          </a:xfrm>
          <a:prstGeom prst="rect">
            <a:avLst/>
          </a:prstGeom>
        </p:spPr>
      </p:pic>
      <p:pic>
        <p:nvPicPr>
          <p:cNvPr id="24" name="Picture 23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87A6EBC7-969B-1084-586A-3D447A6B46F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08" y="5431690"/>
            <a:ext cx="468979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25" name="Picture 24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4A77EBE7-9290-8F2C-BADC-2E8CA0A76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335" y="5632480"/>
            <a:ext cx="625306" cy="62530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ABDE17-F2A2-C9C7-5B43-B53AB9553D5A}"/>
              </a:ext>
            </a:extLst>
          </p:cNvPr>
          <p:cNvCxnSpPr>
            <a:cxnSpLocks/>
          </p:cNvCxnSpPr>
          <p:nvPr/>
        </p:nvCxnSpPr>
        <p:spPr>
          <a:xfrm>
            <a:off x="7038100" y="5992250"/>
            <a:ext cx="911350" cy="7102"/>
          </a:xfrm>
          <a:custGeom>
            <a:avLst/>
            <a:gdLst>
              <a:gd name="connsiteX0" fmla="*/ 0 w 911350"/>
              <a:gd name="connsiteY0" fmla="*/ 0 h 7102"/>
              <a:gd name="connsiteX1" fmla="*/ 428335 w 911350"/>
              <a:gd name="connsiteY1" fmla="*/ 3338 h 7102"/>
              <a:gd name="connsiteX2" fmla="*/ 911350 w 911350"/>
              <a:gd name="connsiteY2" fmla="*/ 7102 h 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1350" h="7102" fill="none" extrusionOk="0">
                <a:moveTo>
                  <a:pt x="0" y="0"/>
                </a:moveTo>
                <a:cubicBezTo>
                  <a:pt x="135357" y="5132"/>
                  <a:pt x="299255" y="2774"/>
                  <a:pt x="428335" y="3338"/>
                </a:cubicBezTo>
                <a:cubicBezTo>
                  <a:pt x="557415" y="3902"/>
                  <a:pt x="769627" y="7206"/>
                  <a:pt x="911350" y="7102"/>
                </a:cubicBezTo>
              </a:path>
              <a:path w="911350" h="7102" fill="none" stroke="0" extrusionOk="0">
                <a:moveTo>
                  <a:pt x="0" y="0"/>
                </a:moveTo>
                <a:cubicBezTo>
                  <a:pt x="200056" y="5678"/>
                  <a:pt x="259357" y="6597"/>
                  <a:pt x="473902" y="3693"/>
                </a:cubicBezTo>
                <a:cubicBezTo>
                  <a:pt x="688447" y="789"/>
                  <a:pt x="726976" y="-15128"/>
                  <a:pt x="911350" y="7102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60D6E8-3D29-999F-F2E2-A3AF2F314EBC}"/>
              </a:ext>
            </a:extLst>
          </p:cNvPr>
          <p:cNvCxnSpPr>
            <a:cxnSpLocks/>
            <a:stCxn id="20" idx="3"/>
            <a:endCxn id="24" idx="1"/>
          </p:cNvCxnSpPr>
          <p:nvPr/>
        </p:nvCxnSpPr>
        <p:spPr>
          <a:xfrm flipV="1">
            <a:off x="8664083" y="5666180"/>
            <a:ext cx="517325" cy="326202"/>
          </a:xfrm>
          <a:custGeom>
            <a:avLst/>
            <a:gdLst>
              <a:gd name="connsiteX0" fmla="*/ 0 w 517325"/>
              <a:gd name="connsiteY0" fmla="*/ 0 h 326202"/>
              <a:gd name="connsiteX1" fmla="*/ 517325 w 517325"/>
              <a:gd name="connsiteY1" fmla="*/ 326202 h 32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325" h="326202" fill="none" extrusionOk="0">
                <a:moveTo>
                  <a:pt x="0" y="0"/>
                </a:moveTo>
                <a:cubicBezTo>
                  <a:pt x="263160" y="137214"/>
                  <a:pt x="288246" y="203082"/>
                  <a:pt x="517325" y="326202"/>
                </a:cubicBezTo>
              </a:path>
              <a:path w="517325" h="326202" fill="none" stroke="0" extrusionOk="0">
                <a:moveTo>
                  <a:pt x="0" y="0"/>
                </a:moveTo>
                <a:cubicBezTo>
                  <a:pt x="180435" y="94125"/>
                  <a:pt x="315279" y="188460"/>
                  <a:pt x="517325" y="326202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D972A97-80DB-0691-A552-F6931F3A2BA9}"/>
              </a:ext>
            </a:extLst>
          </p:cNvPr>
          <p:cNvCxnSpPr>
            <a:cxnSpLocks/>
            <a:stCxn id="24" idx="3"/>
            <a:endCxn id="17" idx="1"/>
          </p:cNvCxnSpPr>
          <p:nvPr/>
        </p:nvCxnSpPr>
        <p:spPr>
          <a:xfrm flipV="1">
            <a:off x="9650387" y="4855163"/>
            <a:ext cx="194786" cy="811017"/>
          </a:xfrm>
          <a:custGeom>
            <a:avLst/>
            <a:gdLst>
              <a:gd name="connsiteX0" fmla="*/ 0 w 194786"/>
              <a:gd name="connsiteY0" fmla="*/ 0 h 811017"/>
              <a:gd name="connsiteX1" fmla="*/ 91549 w 194786"/>
              <a:gd name="connsiteY1" fmla="*/ 381178 h 811017"/>
              <a:gd name="connsiteX2" fmla="*/ 194786 w 194786"/>
              <a:gd name="connsiteY2" fmla="*/ 811017 h 81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86" h="811017" fill="none" extrusionOk="0">
                <a:moveTo>
                  <a:pt x="0" y="0"/>
                </a:moveTo>
                <a:cubicBezTo>
                  <a:pt x="10275" y="112656"/>
                  <a:pt x="58295" y="275102"/>
                  <a:pt x="91549" y="381178"/>
                </a:cubicBezTo>
                <a:cubicBezTo>
                  <a:pt x="124804" y="487254"/>
                  <a:pt x="135328" y="606405"/>
                  <a:pt x="194786" y="811017"/>
                </a:cubicBezTo>
              </a:path>
              <a:path w="194786" h="811017" fill="none" stroke="0" extrusionOk="0">
                <a:moveTo>
                  <a:pt x="0" y="0"/>
                </a:moveTo>
                <a:cubicBezTo>
                  <a:pt x="48683" y="206587"/>
                  <a:pt x="74563" y="325595"/>
                  <a:pt x="101289" y="421729"/>
                </a:cubicBezTo>
                <a:cubicBezTo>
                  <a:pt x="128015" y="517864"/>
                  <a:pt x="168314" y="616696"/>
                  <a:pt x="194786" y="811017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2B391E-21B7-3DD9-3DA1-8CD8EFF7AE6F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>
            <a:off x="9650387" y="5666180"/>
            <a:ext cx="255948" cy="278953"/>
          </a:xfrm>
          <a:custGeom>
            <a:avLst/>
            <a:gdLst>
              <a:gd name="connsiteX0" fmla="*/ 0 w 255948"/>
              <a:gd name="connsiteY0" fmla="*/ 0 h 278953"/>
              <a:gd name="connsiteX1" fmla="*/ 255948 w 255948"/>
              <a:gd name="connsiteY1" fmla="*/ 278953 h 27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948" h="278953" fill="none" extrusionOk="0">
                <a:moveTo>
                  <a:pt x="0" y="0"/>
                </a:moveTo>
                <a:cubicBezTo>
                  <a:pt x="56768" y="79189"/>
                  <a:pt x="201872" y="206459"/>
                  <a:pt x="255948" y="278953"/>
                </a:cubicBezTo>
              </a:path>
              <a:path w="255948" h="278953" fill="none" stroke="0" extrusionOk="0">
                <a:moveTo>
                  <a:pt x="0" y="0"/>
                </a:moveTo>
                <a:cubicBezTo>
                  <a:pt x="95434" y="85786"/>
                  <a:pt x="153242" y="185178"/>
                  <a:pt x="255948" y="278953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13E92E4-2E50-909E-5409-9E55DD54DAF9}"/>
              </a:ext>
            </a:extLst>
          </p:cNvPr>
          <p:cNvSpPr txBox="1"/>
          <p:nvPr/>
        </p:nvSpPr>
        <p:spPr>
          <a:xfrm>
            <a:off x="9787281" y="5163089"/>
            <a:ext cx="1064970" cy="138499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Fabric Data Agents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A3B9B5-9D50-C6FB-E6C6-9E80B3E0C76E}"/>
              </a:ext>
            </a:extLst>
          </p:cNvPr>
          <p:cNvSpPr txBox="1"/>
          <p:nvPr/>
        </p:nvSpPr>
        <p:spPr>
          <a:xfrm>
            <a:off x="9863448" y="6224892"/>
            <a:ext cx="986566" cy="138499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latin typeface="Ink Free" panose="03080402000500000000" pitchFamily="66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Power 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014C9CB-B4ED-8BEA-369C-5EA8C8505414}"/>
              </a:ext>
            </a:extLst>
          </p:cNvPr>
          <p:cNvSpPr txBox="1"/>
          <p:nvPr/>
        </p:nvSpPr>
        <p:spPr>
          <a:xfrm>
            <a:off x="8922123" y="5914886"/>
            <a:ext cx="986566" cy="284693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DirectLake</a:t>
            </a:r>
            <a:br>
              <a:rPr kumimoji="0" lang="en-US" sz="105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</a:br>
            <a:r>
              <a:rPr kumimoji="0" lang="en-US" sz="8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Semantic Models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616772-A088-0BFB-A9F8-38CAD128E475}"/>
              </a:ext>
            </a:extLst>
          </p:cNvPr>
          <p:cNvSpPr txBox="1"/>
          <p:nvPr/>
        </p:nvSpPr>
        <p:spPr>
          <a:xfrm>
            <a:off x="7166454" y="5443898"/>
            <a:ext cx="70950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solidFill>
                    <a:srgbClr val="49C5B1"/>
                  </a:solidFill>
                </a:ln>
                <a:gradFill flip="none" rotWithShape="1">
                  <a:gsLst>
                    <a:gs pos="0">
                      <a:srgbClr val="8DC8E8"/>
                    </a:gs>
                    <a:gs pos="53000">
                      <a:srgbClr val="49C5B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Copy Job or Pipelines </a:t>
            </a:r>
            <a:r>
              <a:rPr kumimoji="0" lang="en-US" sz="900" b="1" i="0" u="none" strike="noStrike" kern="1200" cap="none" spc="0" normalizeH="0" baseline="0" noProof="0" err="1">
                <a:ln>
                  <a:solidFill>
                    <a:srgbClr val="49C5B1"/>
                  </a:solidFill>
                </a:ln>
                <a:gradFill flip="none" rotWithShape="1">
                  <a:gsLst>
                    <a:gs pos="0">
                      <a:srgbClr val="8DC8E8"/>
                    </a:gs>
                    <a:gs pos="53000">
                      <a:srgbClr val="49C5B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etc</a:t>
            </a:r>
            <a:endParaRPr kumimoji="0" lang="en-US" sz="900" b="1" i="0" u="none" strike="noStrike" kern="1200" cap="none" spc="0" normalizeH="0" baseline="0" noProof="0">
              <a:ln>
                <a:solidFill>
                  <a:srgbClr val="49C5B1"/>
                </a:solidFill>
              </a:ln>
              <a:gradFill flip="none" rotWithShape="1">
                <a:gsLst>
                  <a:gs pos="0">
                    <a:srgbClr val="8DC8E8"/>
                  </a:gs>
                  <a:gs pos="53000">
                    <a:srgbClr val="49C5B1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Ink Free" panose="03080402000500000000" pitchFamily="66" charset="0"/>
              <a:ea typeface="+mn-ea"/>
              <a:cs typeface="+mn-cs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1F95DE7-8C25-9604-5489-19BB39E25FA6}"/>
              </a:ext>
            </a:extLst>
          </p:cNvPr>
          <p:cNvCxnSpPr>
            <a:cxnSpLocks/>
          </p:cNvCxnSpPr>
          <p:nvPr/>
        </p:nvCxnSpPr>
        <p:spPr>
          <a:xfrm>
            <a:off x="7542073" y="5764131"/>
            <a:ext cx="0" cy="215453"/>
          </a:xfrm>
          <a:custGeom>
            <a:avLst/>
            <a:gdLst>
              <a:gd name="connsiteX0" fmla="*/ 0 w 0"/>
              <a:gd name="connsiteY0" fmla="*/ 0 h 215453"/>
              <a:gd name="connsiteX1" fmla="*/ 1 w 0"/>
              <a:gd name="connsiteY1" fmla="*/ 215453 h 21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15453" fill="none" extrusionOk="0">
                <a:moveTo>
                  <a:pt x="0" y="0"/>
                </a:moveTo>
                <a:cubicBezTo>
                  <a:pt x="3610" y="87351"/>
                  <a:pt x="262" y="140014"/>
                  <a:pt x="1" y="215453"/>
                </a:cubicBezTo>
              </a:path>
              <a:path h="215453" fill="none" stroke="0" extrusionOk="0">
                <a:moveTo>
                  <a:pt x="0" y="0"/>
                </a:moveTo>
                <a:cubicBezTo>
                  <a:pt x="8377" y="99218"/>
                  <a:pt x="3017" y="131104"/>
                  <a:pt x="1" y="215453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362C0F47-D953-132E-F345-F790666FC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73" y="5498368"/>
            <a:ext cx="625306" cy="625306"/>
          </a:xfrm>
          <a:prstGeom prst="rect">
            <a:avLst/>
          </a:prstGeom>
        </p:spPr>
      </p:pic>
      <p:pic>
        <p:nvPicPr>
          <p:cNvPr id="37" name="Picture 36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24930226-CF3B-02BC-6EB5-A5CBBF6A3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167" y="5620493"/>
            <a:ext cx="625306" cy="625306"/>
          </a:xfrm>
          <a:prstGeom prst="rect">
            <a:avLst/>
          </a:prstGeom>
        </p:spPr>
      </p:pic>
      <p:pic>
        <p:nvPicPr>
          <p:cNvPr id="38" name="Picture 37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F0D46208-9A51-8E7F-D18F-844D728F25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85" y="4446173"/>
            <a:ext cx="625306" cy="625306"/>
          </a:xfrm>
          <a:prstGeom prst="rect">
            <a:avLst/>
          </a:prstGeom>
        </p:spPr>
      </p:pic>
      <p:pic>
        <p:nvPicPr>
          <p:cNvPr id="39" name="Picture 38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E887D4C4-D8FA-DB83-67B2-B094C7D920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432" y="4563474"/>
            <a:ext cx="625306" cy="625306"/>
          </a:xfrm>
          <a:prstGeom prst="rect">
            <a:avLst/>
          </a:prstGeom>
        </p:spPr>
      </p:pic>
      <p:pic>
        <p:nvPicPr>
          <p:cNvPr id="40" name="Picture 39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4C73BAB7-9772-C84A-410A-46D6F0148C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096" y="5435750"/>
            <a:ext cx="474794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41" name="Picture 40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E9AB204C-3CA5-9FB1-15AE-093D1D35E2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713" y="5421535"/>
            <a:ext cx="468979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38803A2-2433-7764-F5EC-BD10790397CC}"/>
              </a:ext>
            </a:extLst>
          </p:cNvPr>
          <p:cNvSpPr txBox="1"/>
          <p:nvPr/>
        </p:nvSpPr>
        <p:spPr>
          <a:xfrm>
            <a:off x="4043330" y="1818976"/>
            <a:ext cx="2954250" cy="307777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8DE971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Functional Workspace(s)</a:t>
            </a:r>
          </a:p>
        </p:txBody>
      </p:sp>
      <p:pic>
        <p:nvPicPr>
          <p:cNvPr id="82" name="!!Fabric Logo">
            <a:extLst>
              <a:ext uri="{FF2B5EF4-FFF2-40B4-BE49-F238E27FC236}">
                <a16:creationId xmlns:a16="http://schemas.microsoft.com/office/drawing/2014/main" id="{B4998EF1-4B48-63D6-F363-1B6AAC44E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66021" y="1532460"/>
            <a:ext cx="777271" cy="733343"/>
          </a:xfrm>
          <a:prstGeom prst="rect">
            <a:avLst/>
          </a:prstGeom>
        </p:spPr>
      </p:pic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6CF9B7CA-4416-D6B9-F0CE-6182B56575DE}"/>
              </a:ext>
            </a:extLst>
          </p:cNvPr>
          <p:cNvSpPr/>
          <p:nvPr/>
        </p:nvSpPr>
        <p:spPr bwMode="auto">
          <a:xfrm>
            <a:off x="4394731" y="2942819"/>
            <a:ext cx="1163674" cy="626295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BF9474">
                <a:alpha val="4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Shortcuts</a:t>
            </a:r>
            <a:endParaRPr kumimoji="0" lang="en-US" sz="1400" b="1" i="0" u="none" strike="noStrike" kern="1200" cap="none" spc="0" normalizeH="0" baseline="0" noProof="0">
              <a:ln w="12700">
                <a:solidFill>
                  <a:srgbClr val="091F2C"/>
                </a:solidFill>
              </a:ln>
              <a:solidFill>
                <a:srgbClr val="091F2C"/>
              </a:solidFill>
              <a:effectLst/>
              <a:uLnTx/>
              <a:uFillTx/>
              <a:latin typeface="Ink Free" panose="03080402000500000000" pitchFamily="66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B35D6636-C240-B3F9-05E9-64A222D039D7}"/>
              </a:ext>
            </a:extLst>
          </p:cNvPr>
          <p:cNvSpPr/>
          <p:nvPr/>
        </p:nvSpPr>
        <p:spPr bwMode="auto">
          <a:xfrm>
            <a:off x="4070789" y="2708405"/>
            <a:ext cx="1650150" cy="1121284"/>
          </a:xfrm>
          <a:custGeom>
            <a:avLst/>
            <a:gdLst>
              <a:gd name="connsiteX0" fmla="*/ 0 w 1650150"/>
              <a:gd name="connsiteY0" fmla="*/ 186884 h 1121284"/>
              <a:gd name="connsiteX1" fmla="*/ 186884 w 1650150"/>
              <a:gd name="connsiteY1" fmla="*/ 0 h 1121284"/>
              <a:gd name="connsiteX2" fmla="*/ 825075 w 1650150"/>
              <a:gd name="connsiteY2" fmla="*/ 0 h 1121284"/>
              <a:gd name="connsiteX3" fmla="*/ 1463266 w 1650150"/>
              <a:gd name="connsiteY3" fmla="*/ 0 h 1121284"/>
              <a:gd name="connsiteX4" fmla="*/ 1650150 w 1650150"/>
              <a:gd name="connsiteY4" fmla="*/ 186884 h 1121284"/>
              <a:gd name="connsiteX5" fmla="*/ 1650150 w 1650150"/>
              <a:gd name="connsiteY5" fmla="*/ 575592 h 1121284"/>
              <a:gd name="connsiteX6" fmla="*/ 1650150 w 1650150"/>
              <a:gd name="connsiteY6" fmla="*/ 934400 h 1121284"/>
              <a:gd name="connsiteX7" fmla="*/ 1463266 w 1650150"/>
              <a:gd name="connsiteY7" fmla="*/ 1121284 h 1121284"/>
              <a:gd name="connsiteX8" fmla="*/ 850603 w 1650150"/>
              <a:gd name="connsiteY8" fmla="*/ 1121284 h 1121284"/>
              <a:gd name="connsiteX9" fmla="*/ 186884 w 1650150"/>
              <a:gd name="connsiteY9" fmla="*/ 1121284 h 1121284"/>
              <a:gd name="connsiteX10" fmla="*/ 0 w 1650150"/>
              <a:gd name="connsiteY10" fmla="*/ 934400 h 1121284"/>
              <a:gd name="connsiteX11" fmla="*/ 0 w 1650150"/>
              <a:gd name="connsiteY11" fmla="*/ 560642 h 1121284"/>
              <a:gd name="connsiteX12" fmla="*/ 0 w 1650150"/>
              <a:gd name="connsiteY12" fmla="*/ 186884 h 112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50150" h="1121284" fill="none" extrusionOk="0">
                <a:moveTo>
                  <a:pt x="0" y="186884"/>
                </a:moveTo>
                <a:cubicBezTo>
                  <a:pt x="-9026" y="80919"/>
                  <a:pt x="79527" y="-9147"/>
                  <a:pt x="186884" y="0"/>
                </a:cubicBezTo>
                <a:cubicBezTo>
                  <a:pt x="356298" y="15620"/>
                  <a:pt x="691345" y="-18960"/>
                  <a:pt x="825075" y="0"/>
                </a:cubicBezTo>
                <a:cubicBezTo>
                  <a:pt x="958805" y="18960"/>
                  <a:pt x="1316746" y="19659"/>
                  <a:pt x="1463266" y="0"/>
                </a:cubicBezTo>
                <a:cubicBezTo>
                  <a:pt x="1576130" y="-10547"/>
                  <a:pt x="1657155" y="77842"/>
                  <a:pt x="1650150" y="186884"/>
                </a:cubicBezTo>
                <a:cubicBezTo>
                  <a:pt x="1663861" y="343594"/>
                  <a:pt x="1665632" y="482041"/>
                  <a:pt x="1650150" y="575592"/>
                </a:cubicBezTo>
                <a:cubicBezTo>
                  <a:pt x="1634668" y="669143"/>
                  <a:pt x="1660798" y="808467"/>
                  <a:pt x="1650150" y="934400"/>
                </a:cubicBezTo>
                <a:cubicBezTo>
                  <a:pt x="1659633" y="1058484"/>
                  <a:pt x="1544382" y="1124660"/>
                  <a:pt x="1463266" y="1121284"/>
                </a:cubicBezTo>
                <a:cubicBezTo>
                  <a:pt x="1240416" y="1139706"/>
                  <a:pt x="1015981" y="1119220"/>
                  <a:pt x="850603" y="1121284"/>
                </a:cubicBezTo>
                <a:cubicBezTo>
                  <a:pt x="685225" y="1123348"/>
                  <a:pt x="328949" y="1116346"/>
                  <a:pt x="186884" y="1121284"/>
                </a:cubicBezTo>
                <a:cubicBezTo>
                  <a:pt x="64294" y="1106168"/>
                  <a:pt x="10077" y="1041395"/>
                  <a:pt x="0" y="934400"/>
                </a:cubicBezTo>
                <a:cubicBezTo>
                  <a:pt x="-2540" y="763014"/>
                  <a:pt x="4128" y="731888"/>
                  <a:pt x="0" y="560642"/>
                </a:cubicBezTo>
                <a:cubicBezTo>
                  <a:pt x="-4128" y="389396"/>
                  <a:pt x="15267" y="341964"/>
                  <a:pt x="0" y="186884"/>
                </a:cubicBezTo>
                <a:close/>
              </a:path>
              <a:path w="1650150" h="1121284" stroke="0" extrusionOk="0">
                <a:moveTo>
                  <a:pt x="0" y="186884"/>
                </a:moveTo>
                <a:cubicBezTo>
                  <a:pt x="12725" y="74231"/>
                  <a:pt x="76766" y="2967"/>
                  <a:pt x="186884" y="0"/>
                </a:cubicBezTo>
                <a:cubicBezTo>
                  <a:pt x="337774" y="27554"/>
                  <a:pt x="598062" y="17457"/>
                  <a:pt x="812311" y="0"/>
                </a:cubicBezTo>
                <a:cubicBezTo>
                  <a:pt x="1026560" y="-17457"/>
                  <a:pt x="1323501" y="-2908"/>
                  <a:pt x="1463266" y="0"/>
                </a:cubicBezTo>
                <a:cubicBezTo>
                  <a:pt x="1566857" y="9613"/>
                  <a:pt x="1646357" y="91792"/>
                  <a:pt x="1650150" y="186884"/>
                </a:cubicBezTo>
                <a:cubicBezTo>
                  <a:pt x="1659298" y="305039"/>
                  <a:pt x="1654419" y="411988"/>
                  <a:pt x="1650150" y="538217"/>
                </a:cubicBezTo>
                <a:cubicBezTo>
                  <a:pt x="1645881" y="664446"/>
                  <a:pt x="1655220" y="786965"/>
                  <a:pt x="1650150" y="934400"/>
                </a:cubicBezTo>
                <a:cubicBezTo>
                  <a:pt x="1633899" y="1018923"/>
                  <a:pt x="1583856" y="1137121"/>
                  <a:pt x="1463266" y="1121284"/>
                </a:cubicBezTo>
                <a:cubicBezTo>
                  <a:pt x="1294377" y="1132957"/>
                  <a:pt x="1130714" y="1123579"/>
                  <a:pt x="863366" y="1121284"/>
                </a:cubicBezTo>
                <a:cubicBezTo>
                  <a:pt x="596018" y="1118989"/>
                  <a:pt x="373687" y="1136355"/>
                  <a:pt x="186884" y="1121284"/>
                </a:cubicBezTo>
                <a:cubicBezTo>
                  <a:pt x="98310" y="1137735"/>
                  <a:pt x="-12651" y="1032982"/>
                  <a:pt x="0" y="934400"/>
                </a:cubicBezTo>
                <a:cubicBezTo>
                  <a:pt x="6766" y="807479"/>
                  <a:pt x="-6165" y="659314"/>
                  <a:pt x="0" y="560642"/>
                </a:cubicBezTo>
                <a:cubicBezTo>
                  <a:pt x="6165" y="461970"/>
                  <a:pt x="17816" y="342609"/>
                  <a:pt x="0" y="186884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216877072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5" name="Picture 84" descr="A white and blue sign with a wave and house&#10;&#10;AI-generated content may be incorrect.">
            <a:extLst>
              <a:ext uri="{FF2B5EF4-FFF2-40B4-BE49-F238E27FC236}">
                <a16:creationId xmlns:a16="http://schemas.microsoft.com/office/drawing/2014/main" id="{A37BA7EB-9FCC-CDEA-D246-FB50DD80B9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468" y="2436882"/>
            <a:ext cx="438360" cy="438360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006ABE7-7616-9590-8A6F-44DF00EACFEC}"/>
              </a:ext>
            </a:extLst>
          </p:cNvPr>
          <p:cNvCxnSpPr>
            <a:cxnSpLocks/>
            <a:stCxn id="83" idx="3"/>
            <a:endCxn id="91" idx="1"/>
          </p:cNvCxnSpPr>
          <p:nvPr/>
        </p:nvCxnSpPr>
        <p:spPr>
          <a:xfrm>
            <a:off x="5558405" y="3255967"/>
            <a:ext cx="809900" cy="90577"/>
          </a:xfrm>
          <a:custGeom>
            <a:avLst/>
            <a:gdLst>
              <a:gd name="connsiteX0" fmla="*/ 0 w 809900"/>
              <a:gd name="connsiteY0" fmla="*/ 0 h 90577"/>
              <a:gd name="connsiteX1" fmla="*/ 380653 w 809900"/>
              <a:gd name="connsiteY1" fmla="*/ 42571 h 90577"/>
              <a:gd name="connsiteX2" fmla="*/ 809900 w 809900"/>
              <a:gd name="connsiteY2" fmla="*/ 90577 h 90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9900" h="90577" fill="none" extrusionOk="0">
                <a:moveTo>
                  <a:pt x="0" y="0"/>
                </a:moveTo>
                <a:cubicBezTo>
                  <a:pt x="129210" y="25287"/>
                  <a:pt x="265194" y="10962"/>
                  <a:pt x="380653" y="42571"/>
                </a:cubicBezTo>
                <a:cubicBezTo>
                  <a:pt x="496112" y="74180"/>
                  <a:pt x="706519" y="72666"/>
                  <a:pt x="809900" y="90577"/>
                </a:cubicBezTo>
              </a:path>
              <a:path w="809900" h="90577" fill="none" stroke="0" extrusionOk="0">
                <a:moveTo>
                  <a:pt x="0" y="0"/>
                </a:moveTo>
                <a:cubicBezTo>
                  <a:pt x="174982" y="23795"/>
                  <a:pt x="222589" y="25365"/>
                  <a:pt x="421148" y="47100"/>
                </a:cubicBezTo>
                <a:cubicBezTo>
                  <a:pt x="619707" y="68835"/>
                  <a:pt x="728094" y="69810"/>
                  <a:pt x="809900" y="90577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5CFD3761-C4B1-A64C-2E57-2F907FED46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174" y="1896671"/>
            <a:ext cx="625306" cy="625306"/>
          </a:xfrm>
          <a:prstGeom prst="rect">
            <a:avLst/>
          </a:prstGeom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667B7500-7F5F-06B0-F05D-9589170EEF35}"/>
              </a:ext>
            </a:extLst>
          </p:cNvPr>
          <p:cNvSpPr/>
          <p:nvPr/>
        </p:nvSpPr>
        <p:spPr bwMode="auto">
          <a:xfrm>
            <a:off x="6368305" y="3033891"/>
            <a:ext cx="781632" cy="625306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chemeClr val="tx1">
                <a:lumMod val="8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Views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D8ED6372-D79E-58C8-8585-8594E7E921FC}"/>
              </a:ext>
            </a:extLst>
          </p:cNvPr>
          <p:cNvSpPr/>
          <p:nvPr/>
        </p:nvSpPr>
        <p:spPr bwMode="auto">
          <a:xfrm>
            <a:off x="7795036" y="3033891"/>
            <a:ext cx="869047" cy="625306"/>
          </a:xfrm>
          <a:prstGeom prst="roundRect">
            <a:avLst/>
          </a:prstGeom>
          <a:solidFill>
            <a:schemeClr val="accent6"/>
          </a:solidFill>
          <a:ln>
            <a:noFill/>
          </a:ln>
          <a:effectLst>
            <a:glow rad="228600">
              <a:srgbClr val="FFC000">
                <a:alpha val="51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Curated</a:t>
            </a:r>
            <a:br>
              <a:rPr kumimoji="0" lang="en-US" sz="10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</a:br>
            <a:r>
              <a:rPr kumimoji="0" lang="en-US" sz="1000" b="1" i="0" u="none" strike="noStrike" kern="1200" cap="none" spc="0" normalizeH="0" baseline="0" noProof="0">
                <a:ln w="12700">
                  <a:solidFill>
                    <a:srgbClr val="091F2C"/>
                  </a:solidFill>
                </a:ln>
                <a:solidFill>
                  <a:srgbClr val="091F2C"/>
                </a:solidFill>
                <a:effectLst/>
                <a:uLnTx/>
                <a:uFillTx/>
                <a:latin typeface="Ink Free" panose="03080402000500000000" pitchFamily="66" charset="0"/>
                <a:ea typeface="Segoe UI" pitchFamily="34" charset="0"/>
                <a:cs typeface="Segoe UI" pitchFamily="34" charset="0"/>
              </a:rPr>
              <a:t>Tables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BFEC37C-C187-3172-5572-C7F986E64D22}"/>
              </a:ext>
            </a:extLst>
          </p:cNvPr>
          <p:cNvSpPr/>
          <p:nvPr/>
        </p:nvSpPr>
        <p:spPr bwMode="auto">
          <a:xfrm>
            <a:off x="6203140" y="2717114"/>
            <a:ext cx="2620706" cy="1111100"/>
          </a:xfrm>
          <a:custGeom>
            <a:avLst/>
            <a:gdLst>
              <a:gd name="connsiteX0" fmla="*/ 0 w 2620706"/>
              <a:gd name="connsiteY0" fmla="*/ 185187 h 1111100"/>
              <a:gd name="connsiteX1" fmla="*/ 185187 w 2620706"/>
              <a:gd name="connsiteY1" fmla="*/ 0 h 1111100"/>
              <a:gd name="connsiteX2" fmla="*/ 792777 w 2620706"/>
              <a:gd name="connsiteY2" fmla="*/ 0 h 1111100"/>
              <a:gd name="connsiteX3" fmla="*/ 1332856 w 2620706"/>
              <a:gd name="connsiteY3" fmla="*/ 0 h 1111100"/>
              <a:gd name="connsiteX4" fmla="*/ 1850433 w 2620706"/>
              <a:gd name="connsiteY4" fmla="*/ 0 h 1111100"/>
              <a:gd name="connsiteX5" fmla="*/ 2435519 w 2620706"/>
              <a:gd name="connsiteY5" fmla="*/ 0 h 1111100"/>
              <a:gd name="connsiteX6" fmla="*/ 2620706 w 2620706"/>
              <a:gd name="connsiteY6" fmla="*/ 185187 h 1111100"/>
              <a:gd name="connsiteX7" fmla="*/ 2620706 w 2620706"/>
              <a:gd name="connsiteY7" fmla="*/ 533328 h 1111100"/>
              <a:gd name="connsiteX8" fmla="*/ 2620706 w 2620706"/>
              <a:gd name="connsiteY8" fmla="*/ 925913 h 1111100"/>
              <a:gd name="connsiteX9" fmla="*/ 2435519 w 2620706"/>
              <a:gd name="connsiteY9" fmla="*/ 1111100 h 1111100"/>
              <a:gd name="connsiteX10" fmla="*/ 1827929 w 2620706"/>
              <a:gd name="connsiteY10" fmla="*/ 1111100 h 1111100"/>
              <a:gd name="connsiteX11" fmla="*/ 1310353 w 2620706"/>
              <a:gd name="connsiteY11" fmla="*/ 1111100 h 1111100"/>
              <a:gd name="connsiteX12" fmla="*/ 792777 w 2620706"/>
              <a:gd name="connsiteY12" fmla="*/ 1111100 h 1111100"/>
              <a:gd name="connsiteX13" fmla="*/ 185187 w 2620706"/>
              <a:gd name="connsiteY13" fmla="*/ 1111100 h 1111100"/>
              <a:gd name="connsiteX14" fmla="*/ 0 w 2620706"/>
              <a:gd name="connsiteY14" fmla="*/ 925913 h 1111100"/>
              <a:gd name="connsiteX15" fmla="*/ 0 w 2620706"/>
              <a:gd name="connsiteY15" fmla="*/ 555550 h 1111100"/>
              <a:gd name="connsiteX16" fmla="*/ 0 w 2620706"/>
              <a:gd name="connsiteY16" fmla="*/ 185187 h 111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20706" h="1111100" fill="none" extrusionOk="0">
                <a:moveTo>
                  <a:pt x="0" y="185187"/>
                </a:moveTo>
                <a:cubicBezTo>
                  <a:pt x="-6009" y="77099"/>
                  <a:pt x="91391" y="-7242"/>
                  <a:pt x="185187" y="0"/>
                </a:cubicBezTo>
                <a:cubicBezTo>
                  <a:pt x="420025" y="-20865"/>
                  <a:pt x="490778" y="-5439"/>
                  <a:pt x="792777" y="0"/>
                </a:cubicBezTo>
                <a:cubicBezTo>
                  <a:pt x="1094776" y="5439"/>
                  <a:pt x="1149028" y="10266"/>
                  <a:pt x="1332856" y="0"/>
                </a:cubicBezTo>
                <a:cubicBezTo>
                  <a:pt x="1516684" y="-10266"/>
                  <a:pt x="1645530" y="322"/>
                  <a:pt x="1850433" y="0"/>
                </a:cubicBezTo>
                <a:cubicBezTo>
                  <a:pt x="2055336" y="-322"/>
                  <a:pt x="2172798" y="25523"/>
                  <a:pt x="2435519" y="0"/>
                </a:cubicBezTo>
                <a:cubicBezTo>
                  <a:pt x="2547041" y="14016"/>
                  <a:pt x="2637433" y="79928"/>
                  <a:pt x="2620706" y="185187"/>
                </a:cubicBezTo>
                <a:cubicBezTo>
                  <a:pt x="2615339" y="348738"/>
                  <a:pt x="2626860" y="396724"/>
                  <a:pt x="2620706" y="533328"/>
                </a:cubicBezTo>
                <a:cubicBezTo>
                  <a:pt x="2614552" y="669932"/>
                  <a:pt x="2637529" y="743592"/>
                  <a:pt x="2620706" y="925913"/>
                </a:cubicBezTo>
                <a:cubicBezTo>
                  <a:pt x="2608208" y="1035412"/>
                  <a:pt x="2535831" y="1097287"/>
                  <a:pt x="2435519" y="1111100"/>
                </a:cubicBezTo>
                <a:cubicBezTo>
                  <a:pt x="2189231" y="1120379"/>
                  <a:pt x="2121631" y="1131859"/>
                  <a:pt x="1827929" y="1111100"/>
                </a:cubicBezTo>
                <a:cubicBezTo>
                  <a:pt x="1534227" y="1090342"/>
                  <a:pt x="1525722" y="1086357"/>
                  <a:pt x="1310353" y="1111100"/>
                </a:cubicBezTo>
                <a:cubicBezTo>
                  <a:pt x="1094984" y="1135843"/>
                  <a:pt x="1015300" y="1103218"/>
                  <a:pt x="792777" y="1111100"/>
                </a:cubicBezTo>
                <a:cubicBezTo>
                  <a:pt x="570254" y="1118982"/>
                  <a:pt x="391059" y="1115231"/>
                  <a:pt x="185187" y="1111100"/>
                </a:cubicBezTo>
                <a:cubicBezTo>
                  <a:pt x="93732" y="1120574"/>
                  <a:pt x="14167" y="1025507"/>
                  <a:pt x="0" y="925913"/>
                </a:cubicBezTo>
                <a:cubicBezTo>
                  <a:pt x="17583" y="781171"/>
                  <a:pt x="10064" y="675201"/>
                  <a:pt x="0" y="555550"/>
                </a:cubicBezTo>
                <a:cubicBezTo>
                  <a:pt x="-10064" y="435899"/>
                  <a:pt x="-1291" y="311601"/>
                  <a:pt x="0" y="185187"/>
                </a:cubicBezTo>
                <a:close/>
              </a:path>
              <a:path w="2620706" h="1111100" stroke="0" extrusionOk="0">
                <a:moveTo>
                  <a:pt x="0" y="185187"/>
                </a:moveTo>
                <a:cubicBezTo>
                  <a:pt x="-9240" y="79793"/>
                  <a:pt x="83000" y="-6658"/>
                  <a:pt x="185187" y="0"/>
                </a:cubicBezTo>
                <a:cubicBezTo>
                  <a:pt x="380045" y="8132"/>
                  <a:pt x="563811" y="17847"/>
                  <a:pt x="747770" y="0"/>
                </a:cubicBezTo>
                <a:cubicBezTo>
                  <a:pt x="931729" y="-17847"/>
                  <a:pt x="1118609" y="26431"/>
                  <a:pt x="1310353" y="0"/>
                </a:cubicBezTo>
                <a:cubicBezTo>
                  <a:pt x="1502097" y="-26431"/>
                  <a:pt x="1631229" y="-2291"/>
                  <a:pt x="1917943" y="0"/>
                </a:cubicBezTo>
                <a:cubicBezTo>
                  <a:pt x="2204657" y="2291"/>
                  <a:pt x="2190323" y="8545"/>
                  <a:pt x="2435519" y="0"/>
                </a:cubicBezTo>
                <a:cubicBezTo>
                  <a:pt x="2540138" y="1253"/>
                  <a:pt x="2632401" y="71327"/>
                  <a:pt x="2620706" y="185187"/>
                </a:cubicBezTo>
                <a:cubicBezTo>
                  <a:pt x="2632959" y="307889"/>
                  <a:pt x="2635911" y="463573"/>
                  <a:pt x="2620706" y="533328"/>
                </a:cubicBezTo>
                <a:cubicBezTo>
                  <a:pt x="2605501" y="603083"/>
                  <a:pt x="2605802" y="729996"/>
                  <a:pt x="2620706" y="925913"/>
                </a:cubicBezTo>
                <a:cubicBezTo>
                  <a:pt x="2618108" y="1031840"/>
                  <a:pt x="2527947" y="1111522"/>
                  <a:pt x="2435519" y="1111100"/>
                </a:cubicBezTo>
                <a:cubicBezTo>
                  <a:pt x="2259915" y="1084271"/>
                  <a:pt x="2025884" y="1092040"/>
                  <a:pt x="1850433" y="1111100"/>
                </a:cubicBezTo>
                <a:cubicBezTo>
                  <a:pt x="1674982" y="1130160"/>
                  <a:pt x="1498134" y="1087882"/>
                  <a:pt x="1287850" y="1111100"/>
                </a:cubicBezTo>
                <a:cubicBezTo>
                  <a:pt x="1077566" y="1134318"/>
                  <a:pt x="833634" y="1088803"/>
                  <a:pt x="702763" y="1111100"/>
                </a:cubicBezTo>
                <a:cubicBezTo>
                  <a:pt x="571892" y="1133397"/>
                  <a:pt x="311004" y="1105544"/>
                  <a:pt x="185187" y="1111100"/>
                </a:cubicBezTo>
                <a:cubicBezTo>
                  <a:pt x="62742" y="1102310"/>
                  <a:pt x="-3051" y="1048574"/>
                  <a:pt x="0" y="925913"/>
                </a:cubicBezTo>
                <a:cubicBezTo>
                  <a:pt x="11402" y="769726"/>
                  <a:pt x="1517" y="739416"/>
                  <a:pt x="0" y="577772"/>
                </a:cubicBezTo>
                <a:cubicBezTo>
                  <a:pt x="-1517" y="416128"/>
                  <a:pt x="-10449" y="319779"/>
                  <a:pt x="0" y="185187"/>
                </a:cubicBezTo>
                <a:close/>
              </a:path>
            </a:pathLst>
          </a:custGeom>
          <a:ln w="28575" cap="rnd">
            <a:gradFill flip="none" rotWithShape="1">
              <a:gsLst>
                <a:gs pos="0">
                  <a:srgbClr val="F65567"/>
                </a:gs>
                <a:gs pos="32000">
                  <a:srgbClr val="AC35AF"/>
                </a:gs>
                <a:gs pos="6800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prstDash val="sysDash"/>
            <a:headEnd type="none" w="lg" len="sm"/>
            <a:tailEnd type="none" w="lg" len="sm"/>
            <a:extLst>
              <a:ext uri="{C807C97D-BFC1-408E-A445-0C87EB9F89A2}">
                <ask:lineSketchStyleProps xmlns:ask="http://schemas.microsoft.com/office/drawing/2018/sketchyshapes" sd="4239921036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94" name="Picture 93" descr="A blue and white sign with a black background&#10;&#10;AI-generated content may be incorrect.">
            <a:extLst>
              <a:ext uri="{FF2B5EF4-FFF2-40B4-BE49-F238E27FC236}">
                <a16:creationId xmlns:a16="http://schemas.microsoft.com/office/drawing/2014/main" id="{F66F9A49-C5E9-140B-DA03-8C47085F9E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723" y="2377462"/>
            <a:ext cx="500245" cy="500244"/>
          </a:xfrm>
          <a:prstGeom prst="rect">
            <a:avLst/>
          </a:prstGeom>
        </p:spPr>
      </p:pic>
      <p:pic>
        <p:nvPicPr>
          <p:cNvPr id="95" name="Picture 94" descr="A white and green logo&#10;&#10;AI-generated content may be incorrect.">
            <a:extLst>
              <a:ext uri="{FF2B5EF4-FFF2-40B4-BE49-F238E27FC236}">
                <a16:creationId xmlns:a16="http://schemas.microsoft.com/office/drawing/2014/main" id="{EA1EA294-3161-478A-388C-C9259F1FFA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94" y="2308085"/>
            <a:ext cx="526797" cy="526797"/>
          </a:xfrm>
          <a:prstGeom prst="rect">
            <a:avLst/>
          </a:prstGeom>
        </p:spPr>
      </p:pic>
      <p:pic>
        <p:nvPicPr>
          <p:cNvPr id="96" name="Picture 95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07B885FC-060D-AD9C-F7DD-0FD1B8D3B5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408" y="2785851"/>
            <a:ext cx="468979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122" name="Picture 121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0045B8CA-D807-94BF-E72D-1809A0D0A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335" y="2986641"/>
            <a:ext cx="625306" cy="625306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8715E8D-A6BC-99F8-166C-68116470C0B4}"/>
              </a:ext>
            </a:extLst>
          </p:cNvPr>
          <p:cNvCxnSpPr>
            <a:cxnSpLocks/>
          </p:cNvCxnSpPr>
          <p:nvPr/>
        </p:nvCxnSpPr>
        <p:spPr>
          <a:xfrm>
            <a:off x="7038100" y="3346411"/>
            <a:ext cx="911350" cy="7102"/>
          </a:xfrm>
          <a:custGeom>
            <a:avLst/>
            <a:gdLst>
              <a:gd name="connsiteX0" fmla="*/ 0 w 911350"/>
              <a:gd name="connsiteY0" fmla="*/ 0 h 7102"/>
              <a:gd name="connsiteX1" fmla="*/ 428335 w 911350"/>
              <a:gd name="connsiteY1" fmla="*/ 3338 h 7102"/>
              <a:gd name="connsiteX2" fmla="*/ 911350 w 911350"/>
              <a:gd name="connsiteY2" fmla="*/ 7102 h 7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1350" h="7102" fill="none" extrusionOk="0">
                <a:moveTo>
                  <a:pt x="0" y="0"/>
                </a:moveTo>
                <a:cubicBezTo>
                  <a:pt x="135357" y="5132"/>
                  <a:pt x="299255" y="2774"/>
                  <a:pt x="428335" y="3338"/>
                </a:cubicBezTo>
                <a:cubicBezTo>
                  <a:pt x="557415" y="3902"/>
                  <a:pt x="769627" y="7206"/>
                  <a:pt x="911350" y="7102"/>
                </a:cubicBezTo>
              </a:path>
              <a:path w="911350" h="7102" fill="none" stroke="0" extrusionOk="0">
                <a:moveTo>
                  <a:pt x="0" y="0"/>
                </a:moveTo>
                <a:cubicBezTo>
                  <a:pt x="200056" y="5678"/>
                  <a:pt x="259357" y="6597"/>
                  <a:pt x="473902" y="3693"/>
                </a:cubicBezTo>
                <a:cubicBezTo>
                  <a:pt x="688447" y="789"/>
                  <a:pt x="726976" y="-15128"/>
                  <a:pt x="911350" y="7102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F65B0C8B-91E0-5A0D-224E-15AD1432CF6B}"/>
              </a:ext>
            </a:extLst>
          </p:cNvPr>
          <p:cNvCxnSpPr>
            <a:cxnSpLocks/>
            <a:stCxn id="92" idx="3"/>
            <a:endCxn id="96" idx="1"/>
          </p:cNvCxnSpPr>
          <p:nvPr/>
        </p:nvCxnSpPr>
        <p:spPr>
          <a:xfrm flipV="1">
            <a:off x="8664083" y="3020341"/>
            <a:ext cx="517325" cy="326202"/>
          </a:xfrm>
          <a:custGeom>
            <a:avLst/>
            <a:gdLst>
              <a:gd name="connsiteX0" fmla="*/ 0 w 517325"/>
              <a:gd name="connsiteY0" fmla="*/ 0 h 326202"/>
              <a:gd name="connsiteX1" fmla="*/ 517325 w 517325"/>
              <a:gd name="connsiteY1" fmla="*/ 326202 h 326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7325" h="326202" fill="none" extrusionOk="0">
                <a:moveTo>
                  <a:pt x="0" y="0"/>
                </a:moveTo>
                <a:cubicBezTo>
                  <a:pt x="263160" y="137214"/>
                  <a:pt x="288246" y="203082"/>
                  <a:pt x="517325" y="326202"/>
                </a:cubicBezTo>
              </a:path>
              <a:path w="517325" h="326202" fill="none" stroke="0" extrusionOk="0">
                <a:moveTo>
                  <a:pt x="0" y="0"/>
                </a:moveTo>
                <a:cubicBezTo>
                  <a:pt x="180435" y="94125"/>
                  <a:pt x="315279" y="188460"/>
                  <a:pt x="517325" y="326202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C963AD82-1179-70D4-CBD7-E7647EDA53E0}"/>
              </a:ext>
            </a:extLst>
          </p:cNvPr>
          <p:cNvCxnSpPr>
            <a:cxnSpLocks/>
            <a:stCxn id="96" idx="3"/>
            <a:endCxn id="89" idx="1"/>
          </p:cNvCxnSpPr>
          <p:nvPr/>
        </p:nvCxnSpPr>
        <p:spPr>
          <a:xfrm flipV="1">
            <a:off x="9650387" y="2209324"/>
            <a:ext cx="194786" cy="811017"/>
          </a:xfrm>
          <a:custGeom>
            <a:avLst/>
            <a:gdLst>
              <a:gd name="connsiteX0" fmla="*/ 0 w 194786"/>
              <a:gd name="connsiteY0" fmla="*/ 0 h 811017"/>
              <a:gd name="connsiteX1" fmla="*/ 91549 w 194786"/>
              <a:gd name="connsiteY1" fmla="*/ 381178 h 811017"/>
              <a:gd name="connsiteX2" fmla="*/ 194786 w 194786"/>
              <a:gd name="connsiteY2" fmla="*/ 811017 h 811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786" h="811017" fill="none" extrusionOk="0">
                <a:moveTo>
                  <a:pt x="0" y="0"/>
                </a:moveTo>
                <a:cubicBezTo>
                  <a:pt x="10275" y="112656"/>
                  <a:pt x="58295" y="275102"/>
                  <a:pt x="91549" y="381178"/>
                </a:cubicBezTo>
                <a:cubicBezTo>
                  <a:pt x="124804" y="487254"/>
                  <a:pt x="135328" y="606405"/>
                  <a:pt x="194786" y="811017"/>
                </a:cubicBezTo>
              </a:path>
              <a:path w="194786" h="811017" fill="none" stroke="0" extrusionOk="0">
                <a:moveTo>
                  <a:pt x="0" y="0"/>
                </a:moveTo>
                <a:cubicBezTo>
                  <a:pt x="48683" y="206587"/>
                  <a:pt x="74563" y="325595"/>
                  <a:pt x="101289" y="421729"/>
                </a:cubicBezTo>
                <a:cubicBezTo>
                  <a:pt x="128015" y="517864"/>
                  <a:pt x="168314" y="616696"/>
                  <a:pt x="194786" y="811017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0842FA4-3E32-2126-37B4-7283300E91D7}"/>
              </a:ext>
            </a:extLst>
          </p:cNvPr>
          <p:cNvCxnSpPr>
            <a:cxnSpLocks/>
            <a:stCxn id="96" idx="3"/>
            <a:endCxn id="122" idx="1"/>
          </p:cNvCxnSpPr>
          <p:nvPr/>
        </p:nvCxnSpPr>
        <p:spPr>
          <a:xfrm>
            <a:off x="9650387" y="3020341"/>
            <a:ext cx="255948" cy="278953"/>
          </a:xfrm>
          <a:custGeom>
            <a:avLst/>
            <a:gdLst>
              <a:gd name="connsiteX0" fmla="*/ 0 w 255948"/>
              <a:gd name="connsiteY0" fmla="*/ 0 h 278953"/>
              <a:gd name="connsiteX1" fmla="*/ 255948 w 255948"/>
              <a:gd name="connsiteY1" fmla="*/ 278953 h 278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948" h="278953" fill="none" extrusionOk="0">
                <a:moveTo>
                  <a:pt x="0" y="0"/>
                </a:moveTo>
                <a:cubicBezTo>
                  <a:pt x="56768" y="79189"/>
                  <a:pt x="201872" y="206459"/>
                  <a:pt x="255948" y="278953"/>
                </a:cubicBezTo>
              </a:path>
              <a:path w="255948" h="278953" fill="none" stroke="0" extrusionOk="0">
                <a:moveTo>
                  <a:pt x="0" y="0"/>
                </a:moveTo>
                <a:cubicBezTo>
                  <a:pt x="95434" y="85786"/>
                  <a:pt x="153242" y="185178"/>
                  <a:pt x="255948" y="278953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F5BD8317-4F5E-A36A-F8D9-7FA7D5707BA4}"/>
              </a:ext>
            </a:extLst>
          </p:cNvPr>
          <p:cNvSpPr txBox="1"/>
          <p:nvPr/>
        </p:nvSpPr>
        <p:spPr>
          <a:xfrm>
            <a:off x="9787281" y="2517250"/>
            <a:ext cx="1064970" cy="138499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Fabric Data Agents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4646815-7084-E9EC-DF93-2FFE9566AA89}"/>
              </a:ext>
            </a:extLst>
          </p:cNvPr>
          <p:cNvSpPr txBox="1"/>
          <p:nvPr/>
        </p:nvSpPr>
        <p:spPr>
          <a:xfrm>
            <a:off x="9863448" y="3579053"/>
            <a:ext cx="986566" cy="138499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b="1">
                <a:ln>
                  <a:solidFill>
                    <a:srgbClr val="FFB900"/>
                  </a:solidFill>
                </a:ln>
                <a:solidFill>
                  <a:srgbClr val="FFB900"/>
                </a:solidFill>
                <a:latin typeface="Ink Free" panose="03080402000500000000" pitchFamily="66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Power BI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560C16E7-CCB8-7246-A8EC-B8FC4D86D1E1}"/>
              </a:ext>
            </a:extLst>
          </p:cNvPr>
          <p:cNvSpPr txBox="1"/>
          <p:nvPr/>
        </p:nvSpPr>
        <p:spPr>
          <a:xfrm>
            <a:off x="8922123" y="3269047"/>
            <a:ext cx="986566" cy="284693"/>
          </a:xfrm>
          <a:prstGeom prst="rect">
            <a:avLst/>
          </a:prstGeom>
          <a:noFill/>
          <a:effectLst>
            <a:glow rad="228600">
              <a:srgbClr val="7F5A1A">
                <a:alpha val="40000"/>
              </a:srgbClr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DirectLake</a:t>
            </a:r>
            <a:br>
              <a:rPr kumimoji="0" lang="en-US" sz="105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</a:br>
            <a:r>
              <a:rPr kumimoji="0" lang="en-US" sz="800" b="1" i="0" u="none" strike="noStrike" kern="1200" cap="none" spc="0" normalizeH="0" baseline="0" noProof="0">
                <a:ln>
                  <a:solidFill>
                    <a:srgbClr val="B9DCD2"/>
                  </a:solidFill>
                </a:ln>
                <a:solidFill>
                  <a:srgbClr val="FFB900"/>
                </a:solidFill>
                <a:effectLst/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Semantic Models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37F63F44-557E-7F86-3A61-4E80229ECF20}"/>
              </a:ext>
            </a:extLst>
          </p:cNvPr>
          <p:cNvSpPr txBox="1"/>
          <p:nvPr/>
        </p:nvSpPr>
        <p:spPr>
          <a:xfrm>
            <a:off x="7166454" y="2798059"/>
            <a:ext cx="70950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solidFill>
                    <a:srgbClr val="49C5B1"/>
                  </a:solidFill>
                </a:ln>
                <a:gradFill flip="none" rotWithShape="1">
                  <a:gsLst>
                    <a:gs pos="0">
                      <a:srgbClr val="8DC8E8"/>
                    </a:gs>
                    <a:gs pos="53000">
                      <a:srgbClr val="49C5B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Copy Job or Pipelines </a:t>
            </a:r>
            <a:r>
              <a:rPr kumimoji="0" lang="en-US" sz="900" b="1" i="0" u="none" strike="noStrike" kern="1200" cap="none" spc="0" normalizeH="0" baseline="0" noProof="0" err="1">
                <a:ln>
                  <a:solidFill>
                    <a:srgbClr val="49C5B1"/>
                  </a:solidFill>
                </a:ln>
                <a:gradFill flip="none" rotWithShape="1">
                  <a:gsLst>
                    <a:gs pos="0">
                      <a:srgbClr val="8DC8E8"/>
                    </a:gs>
                    <a:gs pos="53000">
                      <a:srgbClr val="49C5B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nk Free" panose="03080402000500000000" pitchFamily="66" charset="0"/>
                <a:ea typeface="+mn-ea"/>
                <a:cs typeface="+mn-cs"/>
              </a:rPr>
              <a:t>etc</a:t>
            </a:r>
            <a:endParaRPr kumimoji="0" lang="en-US" sz="900" b="1" i="0" u="none" strike="noStrike" kern="1200" cap="none" spc="0" normalizeH="0" baseline="0" noProof="0">
              <a:ln>
                <a:solidFill>
                  <a:srgbClr val="49C5B1"/>
                </a:solidFill>
              </a:ln>
              <a:gradFill flip="none" rotWithShape="1">
                <a:gsLst>
                  <a:gs pos="0">
                    <a:srgbClr val="8DC8E8"/>
                  </a:gs>
                  <a:gs pos="53000">
                    <a:srgbClr val="49C5B1"/>
                  </a:gs>
                </a:gsLst>
                <a:path path="circle">
                  <a:fillToRect l="50000" t="50000" r="50000" b="50000"/>
                </a:path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Ink Free" panose="03080402000500000000" pitchFamily="66" charset="0"/>
              <a:ea typeface="+mn-ea"/>
              <a:cs typeface="+mn-cs"/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887D8116-D257-367B-84E0-78408AA35E8A}"/>
              </a:ext>
            </a:extLst>
          </p:cNvPr>
          <p:cNvCxnSpPr>
            <a:cxnSpLocks/>
          </p:cNvCxnSpPr>
          <p:nvPr/>
        </p:nvCxnSpPr>
        <p:spPr>
          <a:xfrm>
            <a:off x="7513492" y="3124536"/>
            <a:ext cx="7713" cy="225342"/>
          </a:xfrm>
          <a:custGeom>
            <a:avLst/>
            <a:gdLst>
              <a:gd name="connsiteX0" fmla="*/ 0 w 7713"/>
              <a:gd name="connsiteY0" fmla="*/ 0 h 225342"/>
              <a:gd name="connsiteX1" fmla="*/ 7713 w 7713"/>
              <a:gd name="connsiteY1" fmla="*/ 225342 h 22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713" h="225342" fill="none" extrusionOk="0">
                <a:moveTo>
                  <a:pt x="0" y="0"/>
                </a:moveTo>
                <a:cubicBezTo>
                  <a:pt x="11915" y="50031"/>
                  <a:pt x="2944" y="166330"/>
                  <a:pt x="7713" y="225342"/>
                </a:cubicBezTo>
              </a:path>
              <a:path w="7713" h="225342" fill="none" stroke="0" extrusionOk="0">
                <a:moveTo>
                  <a:pt x="0" y="0"/>
                </a:moveTo>
                <a:cubicBezTo>
                  <a:pt x="8321" y="59284"/>
                  <a:pt x="2690" y="151077"/>
                  <a:pt x="7713" y="225342"/>
                </a:cubicBezTo>
              </a:path>
            </a:pathLst>
          </a:custGeom>
          <a:ln w="76200" cap="rnd">
            <a:gradFill flip="none" rotWithShape="1">
              <a:gsLst>
                <a:gs pos="0">
                  <a:srgbClr val="0A6BBA"/>
                </a:gs>
                <a:gs pos="100000">
                  <a:srgbClr val="31858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triangle" w="sm" len="sm"/>
            <a:extLst>
              <a:ext uri="{C807C97D-BFC1-408E-A445-0C87EB9F89A2}">
                <ask:lineSketchStyleProps xmlns:ask="http://schemas.microsoft.com/office/drawing/2018/sketchyshapes" sd="1819583497">
                  <a:prstGeom prst="straightConnector1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A522FB9A-F4A1-7A39-6273-776920510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73" y="2852529"/>
            <a:ext cx="625306" cy="625306"/>
          </a:xfrm>
          <a:prstGeom prst="rect">
            <a:avLst/>
          </a:prstGeom>
        </p:spPr>
      </p:pic>
      <p:pic>
        <p:nvPicPr>
          <p:cNvPr id="133" name="Picture 132" descr="A white square with a graph&#10;&#10;AI-generated content may be incorrect.">
            <a:extLst>
              <a:ext uri="{FF2B5EF4-FFF2-40B4-BE49-F238E27FC236}">
                <a16:creationId xmlns:a16="http://schemas.microsoft.com/office/drawing/2014/main" id="{AD8323BB-0C7A-E184-B05B-DE95D0FDF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167" y="2974654"/>
            <a:ext cx="625306" cy="625306"/>
          </a:xfrm>
          <a:prstGeom prst="rect">
            <a:avLst/>
          </a:prstGeom>
        </p:spPr>
      </p:pic>
      <p:pic>
        <p:nvPicPr>
          <p:cNvPr id="134" name="Picture 133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F5AE798C-0452-0786-9FB3-D762A0FFE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85" y="1800334"/>
            <a:ext cx="625306" cy="625306"/>
          </a:xfrm>
          <a:prstGeom prst="rect">
            <a:avLst/>
          </a:prstGeom>
        </p:spPr>
      </p:pic>
      <p:pic>
        <p:nvPicPr>
          <p:cNvPr id="135" name="Picture 134" descr="A white square with green hexagons&#10;&#10;AI-generated content may be incorrect.">
            <a:extLst>
              <a:ext uri="{FF2B5EF4-FFF2-40B4-BE49-F238E27FC236}">
                <a16:creationId xmlns:a16="http://schemas.microsoft.com/office/drawing/2014/main" id="{2322866D-21E3-E106-62A2-E32B81912A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432" y="1917635"/>
            <a:ext cx="625306" cy="625306"/>
          </a:xfrm>
          <a:prstGeom prst="rect">
            <a:avLst/>
          </a:prstGeom>
        </p:spPr>
      </p:pic>
      <p:pic>
        <p:nvPicPr>
          <p:cNvPr id="136" name="Picture 135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A96BE801-4656-C963-BDDF-9A35815341E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096" y="2789911"/>
            <a:ext cx="474794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144" name="Picture 143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C6F1A722-7F88-1543-BB4D-9A452EA7EB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83" y="5360302"/>
            <a:ext cx="468979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145" name="Picture 144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626C93E8-CB26-7FCE-9EBA-511BFDCD214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081" y="5274697"/>
            <a:ext cx="468979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146" name="Picture 145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1678E15A-4D36-8130-C4E8-994DF3A4FC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24" y="2808676"/>
            <a:ext cx="468979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147" name="Picture 146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9FD58C73-AD4F-B297-0BB4-51D999F49F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594" y="2747443"/>
            <a:ext cx="468979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  <p:pic>
        <p:nvPicPr>
          <p:cNvPr id="148" name="Picture 147" descr="A white and purple doted logo&#10;&#10;AI-generated content may be incorrect.">
            <a:extLst>
              <a:ext uri="{FF2B5EF4-FFF2-40B4-BE49-F238E27FC236}">
                <a16:creationId xmlns:a16="http://schemas.microsoft.com/office/drawing/2014/main" id="{2DF6A530-A200-77E5-67C7-11286EF5102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692" y="2661838"/>
            <a:ext cx="468979" cy="468979"/>
          </a:xfrm>
          <a:prstGeom prst="rect">
            <a:avLst/>
          </a:prstGeom>
          <a:noFill/>
          <a:effectLst>
            <a:glow>
              <a:srgbClr val="FFB900">
                <a:alpha val="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3559150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Note xmlns="264e065b-987e-4a34-bea5-a83b5617e48f" xsi:nil="true"/>
    <_ip_UnifiedCompliancePolicyProperties xmlns="http://schemas.microsoft.com/sharepoint/v3" xsi:nil="true"/>
    <MediaServiceKeyPoints xmlns="264e065b-987e-4a34-bea5-a83b5617e48f" xsi:nil="true"/>
    <Notes xmlns="264e065b-987e-4a34-bea5-a83b5617e48f" xsi:nil="true"/>
    <lcf76f155ced4ddcb4097134ff3c332f xmlns="264e065b-987e-4a34-bea5-a83b5617e48f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38DC0BF6E40A4EA3E0A0D85C79B012" ma:contentTypeVersion="25" ma:contentTypeDescription="Create a new document." ma:contentTypeScope="" ma:versionID="deecbf0f66a9d65a2bacfc512cbfdb12">
  <xsd:schema xmlns:xsd="http://www.w3.org/2001/XMLSchema" xmlns:xs="http://www.w3.org/2001/XMLSchema" xmlns:p="http://schemas.microsoft.com/office/2006/metadata/properties" xmlns:ns1="http://schemas.microsoft.com/sharepoint/v3" xmlns:ns2="30fb93ac-7d13-4781-8062-f455925ce793" xmlns:ns3="264e065b-987e-4a34-bea5-a83b5617e48f" xmlns:ns4="230e9df3-be65-4c73-a93b-d1236ebd677e" targetNamespace="http://schemas.microsoft.com/office/2006/metadata/properties" ma:root="true" ma:fieldsID="6dc8e26f7e24aaf12197cc9bebbaa24c" ns1:_="" ns2:_="" ns3:_="" ns4:_="">
    <xsd:import namespace="http://schemas.microsoft.com/sharepoint/v3"/>
    <xsd:import namespace="30fb93ac-7d13-4781-8062-f455925ce793"/>
    <xsd:import namespace="264e065b-987e-4a34-bea5-a83b5617e48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Note" minOccurs="0"/>
                <xsd:element ref="ns3:Note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SearchProperties" minOccurs="0"/>
                <xsd:element ref="ns3:MediaServiceDocTag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fb93ac-7d13-4781-8062-f455925ce79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4e065b-987e-4a34-bea5-a83b5617e4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Note" ma:index="23" nillable="true" ma:displayName="Note" ma:format="Dropdown" ma:internalName="Note">
      <xsd:simpleType>
        <xsd:restriction base="dms:Text">
          <xsd:maxLength value="255"/>
        </xsd:restriction>
      </xsd:simpleType>
    </xsd:element>
    <xsd:element name="Notes" ma:index="24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67c13b61-2624-4ae5-b974-ae116741c1d2}" ma:internalName="TaxCatchAll" ma:showField="CatchAllData" ma:web="30fb93ac-7d13-4781-8062-f455925ce79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99D954-D96F-441D-8238-092A365876E4}">
  <ds:schemaRefs>
    <ds:schemaRef ds:uri="264e065b-987e-4a34-bea5-a83b5617e48f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elements/1.1/"/>
    <ds:schemaRef ds:uri="http://purl.org/dc/dcmitype/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30fb93ac-7d13-4781-8062-f455925ce79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4C6BEF8-3688-4018-9A38-FED222F5A4B1}">
  <ds:schemaRefs>
    <ds:schemaRef ds:uri="230e9df3-be65-4c73-a93b-d1236ebd677e"/>
    <ds:schemaRef ds:uri="264e065b-987e-4a34-bea5-a83b5617e48f"/>
    <ds:schemaRef ds:uri="30fb93ac-7d13-4781-8062-f455925ce7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03DD94A-BB03-4177-9B9B-8465406F23F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4603</TotalTime>
  <Words>233</Words>
  <Application>Microsoft Office PowerPoint</Application>
  <PresentationFormat>Widescreen</PresentationFormat>
  <Paragraphs>84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Aptos</vt:lpstr>
      <vt:lpstr>Arial</vt:lpstr>
      <vt:lpstr>Calibri</vt:lpstr>
      <vt:lpstr>Consolas</vt:lpstr>
      <vt:lpstr>Ink Free</vt:lpstr>
      <vt:lpstr>Segoe Sans Display</vt:lpstr>
      <vt:lpstr>Segoe Sans Small Semibold</vt:lpstr>
      <vt:lpstr>Segoe Sans Small Semilight</vt:lpstr>
      <vt:lpstr>Segoe UI</vt:lpstr>
      <vt:lpstr>Segoe UI Semibold</vt:lpstr>
      <vt:lpstr>Wingdings</vt:lpstr>
      <vt:lpstr>Microsoft Build 16:9 Template Dark</vt:lpstr>
      <vt:lpstr>Dataverse - Fabric Link &amp; Fabric Data Warehouse</vt:lpstr>
      <vt:lpstr>Introducing Mirrored Dataverse</vt:lpstr>
      <vt:lpstr>Introducing Mirrored Dataverse</vt:lpstr>
      <vt:lpstr>Introducing Mirrored Dataverse</vt:lpstr>
      <vt:lpstr>Introducing Mirrored Dataverse</vt:lpstr>
      <vt:lpstr>Introducing Mirrored Dataverse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Abrahams</dc:creator>
  <cp:lastModifiedBy>Scott Sewell</cp:lastModifiedBy>
  <cp:revision>7</cp:revision>
  <cp:lastPrinted>2024-07-08T19:21:25Z</cp:lastPrinted>
  <dcterms:created xsi:type="dcterms:W3CDTF">2024-07-08T15:47:23Z</dcterms:created>
  <dcterms:modified xsi:type="dcterms:W3CDTF">2025-04-08T18:43:29Z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0x010100C738DC0BF6E40A4EA3E0A0D85C79B012</vt:lpwstr>
  </property>
  <property fmtid="{D5CDD505-2E9C-101B-9397-08002B2CF9AE}" pid="3" name="MediaServiceImageTags">
    <vt:lpwstr/>
  </property>
</Properties>
</file>